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 bookmarkIdSeed="2">
  <p:sldMasterIdLst>
    <p:sldMasterId id="2147483662" r:id="rId1"/>
  </p:sldMasterIdLst>
  <p:notesMasterIdLst>
    <p:notesMasterId r:id="rId35"/>
  </p:notesMasterIdLst>
  <p:sldIdLst>
    <p:sldId id="258" r:id="rId2"/>
    <p:sldId id="292" r:id="rId3"/>
    <p:sldId id="338" r:id="rId4"/>
    <p:sldId id="353" r:id="rId5"/>
    <p:sldId id="346" r:id="rId6"/>
    <p:sldId id="347" r:id="rId7"/>
    <p:sldId id="348" r:id="rId8"/>
    <p:sldId id="349" r:id="rId9"/>
    <p:sldId id="350" r:id="rId10"/>
    <p:sldId id="351" r:id="rId11"/>
    <p:sldId id="352" r:id="rId12"/>
    <p:sldId id="354" r:id="rId13"/>
    <p:sldId id="293" r:id="rId14"/>
    <p:sldId id="294" r:id="rId15"/>
    <p:sldId id="317" r:id="rId16"/>
    <p:sldId id="355" r:id="rId17"/>
    <p:sldId id="356" r:id="rId18"/>
    <p:sldId id="295" r:id="rId19"/>
    <p:sldId id="357" r:id="rId20"/>
    <p:sldId id="359" r:id="rId21"/>
    <p:sldId id="297" r:id="rId22"/>
    <p:sldId id="360" r:id="rId23"/>
    <p:sldId id="361" r:id="rId24"/>
    <p:sldId id="358" r:id="rId25"/>
    <p:sldId id="331" r:id="rId26"/>
    <p:sldId id="262" r:id="rId27"/>
    <p:sldId id="339" r:id="rId28"/>
    <p:sldId id="343" r:id="rId29"/>
    <p:sldId id="340" r:id="rId30"/>
    <p:sldId id="345" r:id="rId31"/>
    <p:sldId id="341" r:id="rId32"/>
    <p:sldId id="342" r:id="rId33"/>
    <p:sldId id="344" r:id="rId34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Sekcja domyślna" id="{D9DA14F9-88ED-4510-A5A3-A338B1412121}">
          <p14:sldIdLst>
            <p14:sldId id="258"/>
            <p14:sldId id="292"/>
            <p14:sldId id="338"/>
            <p14:sldId id="353"/>
            <p14:sldId id="346"/>
            <p14:sldId id="347"/>
            <p14:sldId id="348"/>
            <p14:sldId id="349"/>
            <p14:sldId id="350"/>
            <p14:sldId id="351"/>
            <p14:sldId id="352"/>
            <p14:sldId id="354"/>
            <p14:sldId id="293"/>
            <p14:sldId id="294"/>
            <p14:sldId id="317"/>
            <p14:sldId id="355"/>
            <p14:sldId id="356"/>
            <p14:sldId id="295"/>
            <p14:sldId id="357"/>
            <p14:sldId id="359"/>
            <p14:sldId id="297"/>
            <p14:sldId id="360"/>
            <p14:sldId id="361"/>
            <p14:sldId id="358"/>
            <p14:sldId id="331"/>
            <p14:sldId id="262"/>
          </p14:sldIdLst>
        </p14:section>
        <p14:section name="Sekcja bez tytułu" id="{1170C786-C8BF-4C47-A210-9EA84EE804C9}">
          <p14:sldIdLst>
            <p14:sldId id="339"/>
            <p14:sldId id="343"/>
            <p14:sldId id="340"/>
            <p14:sldId id="345"/>
            <p14:sldId id="341"/>
            <p14:sldId id="342"/>
            <p14:sldId id="34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 pośredni 2 — Ak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42"/>
    <p:restoredTop sz="94737"/>
  </p:normalViewPr>
  <p:slideViewPr>
    <p:cSldViewPr>
      <p:cViewPr varScale="1">
        <p:scale>
          <a:sx n="86" d="100"/>
          <a:sy n="86" d="100"/>
        </p:scale>
        <p:origin x="708" y="96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CD73ED8-753B-2443-877E-A68D9F720515}" type="doc">
      <dgm:prSet loTypeId="urn:microsoft.com/office/officeart/2005/8/layout/hProcess3" loCatId="" qsTypeId="urn:microsoft.com/office/officeart/2005/8/quickstyle/simple4" qsCatId="simple" csTypeId="urn:microsoft.com/office/officeart/2005/8/colors/accent1_2" csCatId="accent1" phldr="1"/>
      <dgm:spPr/>
    </dgm:pt>
    <dgm:pt modelId="{976E9B70-1C2A-3E40-AA67-FDF3D980134B}">
      <dgm:prSet phldrT="[Text]"/>
      <dgm:spPr/>
      <dgm:t>
        <a:bodyPr/>
        <a:lstStyle/>
        <a:p>
          <a:r>
            <a:rPr lang="en-US" smtClean="0"/>
            <a:t>No redundancy (JOIN TABLE)</a:t>
          </a:r>
          <a:endParaRPr lang="en-US" dirty="0"/>
        </a:p>
      </dgm:t>
    </dgm:pt>
    <dgm:pt modelId="{C20C0075-FD76-774E-ADCC-3935009554CA}" type="parTrans" cxnId="{63976318-B3DD-3D4C-9C87-9AF0B927681E}">
      <dgm:prSet/>
      <dgm:spPr/>
      <dgm:t>
        <a:bodyPr/>
        <a:lstStyle/>
        <a:p>
          <a:endParaRPr lang="en-US"/>
        </a:p>
      </dgm:t>
    </dgm:pt>
    <dgm:pt modelId="{EE2892CD-C330-E247-9AC3-AACD56E31D1B}" type="sibTrans" cxnId="{63976318-B3DD-3D4C-9C87-9AF0B927681E}">
      <dgm:prSet/>
      <dgm:spPr/>
      <dgm:t>
        <a:bodyPr/>
        <a:lstStyle/>
        <a:p>
          <a:endParaRPr lang="en-US"/>
        </a:p>
      </dgm:t>
    </dgm:pt>
    <dgm:pt modelId="{E6B794B3-333B-3946-BD96-2F99ADAB35C6}" type="pres">
      <dgm:prSet presAssocID="{9CD73ED8-753B-2443-877E-A68D9F720515}" presName="Name0" presStyleCnt="0">
        <dgm:presLayoutVars>
          <dgm:dir/>
          <dgm:animLvl val="lvl"/>
          <dgm:resizeHandles val="exact"/>
        </dgm:presLayoutVars>
      </dgm:prSet>
      <dgm:spPr/>
    </dgm:pt>
    <dgm:pt modelId="{1080187C-6C10-A04F-9E0B-94AD8A0C9735}" type="pres">
      <dgm:prSet presAssocID="{9CD73ED8-753B-2443-877E-A68D9F720515}" presName="dummy" presStyleCnt="0"/>
      <dgm:spPr/>
    </dgm:pt>
    <dgm:pt modelId="{6529A86D-C16F-B042-A5B3-0FDAB48FFCB5}" type="pres">
      <dgm:prSet presAssocID="{9CD73ED8-753B-2443-877E-A68D9F720515}" presName="linH" presStyleCnt="0"/>
      <dgm:spPr/>
    </dgm:pt>
    <dgm:pt modelId="{30D57AAA-DDFE-F847-8A36-BA8026DCE2DE}" type="pres">
      <dgm:prSet presAssocID="{9CD73ED8-753B-2443-877E-A68D9F720515}" presName="padding1" presStyleCnt="0"/>
      <dgm:spPr/>
    </dgm:pt>
    <dgm:pt modelId="{E4479AEE-D337-1443-A9B6-20D828DE56DA}" type="pres">
      <dgm:prSet presAssocID="{976E9B70-1C2A-3E40-AA67-FDF3D980134B}" presName="linV" presStyleCnt="0"/>
      <dgm:spPr/>
    </dgm:pt>
    <dgm:pt modelId="{1839CD97-5BEC-8B4E-969D-27AB78117769}" type="pres">
      <dgm:prSet presAssocID="{976E9B70-1C2A-3E40-AA67-FDF3D980134B}" presName="spVertical1" presStyleCnt="0"/>
      <dgm:spPr/>
    </dgm:pt>
    <dgm:pt modelId="{2CCFE9C3-2426-D94E-AE4D-4C689436E0C3}" type="pres">
      <dgm:prSet presAssocID="{976E9B70-1C2A-3E40-AA67-FDF3D980134B}" presName="parTx" presStyleLbl="revTx" presStyleIdx="0" presStyleCnt="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3B88899-A79F-5B4E-BC09-7798165DDD50}" type="pres">
      <dgm:prSet presAssocID="{976E9B70-1C2A-3E40-AA67-FDF3D980134B}" presName="spVertical2" presStyleCnt="0"/>
      <dgm:spPr/>
    </dgm:pt>
    <dgm:pt modelId="{75EF2701-2927-CC4A-BBF1-48683AF8F7B9}" type="pres">
      <dgm:prSet presAssocID="{976E9B70-1C2A-3E40-AA67-FDF3D980134B}" presName="spVertical3" presStyleCnt="0"/>
      <dgm:spPr/>
    </dgm:pt>
    <dgm:pt modelId="{B4D15277-9B74-4D41-9239-4B675F3ECA59}" type="pres">
      <dgm:prSet presAssocID="{9CD73ED8-753B-2443-877E-A68D9F720515}" presName="padding2" presStyleCnt="0"/>
      <dgm:spPr/>
    </dgm:pt>
    <dgm:pt modelId="{E86776C9-A60B-9149-B77C-E3C439C9826D}" type="pres">
      <dgm:prSet presAssocID="{9CD73ED8-753B-2443-877E-A68D9F720515}" presName="negArrow" presStyleCnt="0"/>
      <dgm:spPr/>
    </dgm:pt>
    <dgm:pt modelId="{24632E81-F4EF-4047-B956-04F2FA72CE89}" type="pres">
      <dgm:prSet presAssocID="{9CD73ED8-753B-2443-877E-A68D9F720515}" presName="backgroundArrow" presStyleLbl="node1" presStyleIdx="0" presStyleCnt="1"/>
      <dgm:spPr/>
    </dgm:pt>
  </dgm:ptLst>
  <dgm:cxnLst>
    <dgm:cxn modelId="{ECBCEEF1-BA04-ED43-9224-C4AC4F46F4A9}" type="presOf" srcId="{9CD73ED8-753B-2443-877E-A68D9F720515}" destId="{E6B794B3-333B-3946-BD96-2F99ADAB35C6}" srcOrd="0" destOrd="0" presId="urn:microsoft.com/office/officeart/2005/8/layout/hProcess3"/>
    <dgm:cxn modelId="{63976318-B3DD-3D4C-9C87-9AF0B927681E}" srcId="{9CD73ED8-753B-2443-877E-A68D9F720515}" destId="{976E9B70-1C2A-3E40-AA67-FDF3D980134B}" srcOrd="0" destOrd="0" parTransId="{C20C0075-FD76-774E-ADCC-3935009554CA}" sibTransId="{EE2892CD-C330-E247-9AC3-AACD56E31D1B}"/>
    <dgm:cxn modelId="{A14FAEB3-2B12-D346-9D30-771E35212645}" type="presOf" srcId="{976E9B70-1C2A-3E40-AA67-FDF3D980134B}" destId="{2CCFE9C3-2426-D94E-AE4D-4C689436E0C3}" srcOrd="0" destOrd="0" presId="urn:microsoft.com/office/officeart/2005/8/layout/hProcess3"/>
    <dgm:cxn modelId="{F23FBFE4-23D3-F74B-A8D3-8C0734FDDBDC}" type="presParOf" srcId="{E6B794B3-333B-3946-BD96-2F99ADAB35C6}" destId="{1080187C-6C10-A04F-9E0B-94AD8A0C9735}" srcOrd="0" destOrd="0" presId="urn:microsoft.com/office/officeart/2005/8/layout/hProcess3"/>
    <dgm:cxn modelId="{1DE69AB1-F6E4-B24F-B91B-7ED8F144342D}" type="presParOf" srcId="{E6B794B3-333B-3946-BD96-2F99ADAB35C6}" destId="{6529A86D-C16F-B042-A5B3-0FDAB48FFCB5}" srcOrd="1" destOrd="0" presId="urn:microsoft.com/office/officeart/2005/8/layout/hProcess3"/>
    <dgm:cxn modelId="{F98410D6-DB16-3F4F-B641-BD908836A8A1}" type="presParOf" srcId="{6529A86D-C16F-B042-A5B3-0FDAB48FFCB5}" destId="{30D57AAA-DDFE-F847-8A36-BA8026DCE2DE}" srcOrd="0" destOrd="0" presId="urn:microsoft.com/office/officeart/2005/8/layout/hProcess3"/>
    <dgm:cxn modelId="{EEF12923-613A-EE44-A8AB-49F4D3EBFCAD}" type="presParOf" srcId="{6529A86D-C16F-B042-A5B3-0FDAB48FFCB5}" destId="{E4479AEE-D337-1443-A9B6-20D828DE56DA}" srcOrd="1" destOrd="0" presId="urn:microsoft.com/office/officeart/2005/8/layout/hProcess3"/>
    <dgm:cxn modelId="{22186BAE-5791-F546-B0CC-AF8F781931F5}" type="presParOf" srcId="{E4479AEE-D337-1443-A9B6-20D828DE56DA}" destId="{1839CD97-5BEC-8B4E-969D-27AB78117769}" srcOrd="0" destOrd="0" presId="urn:microsoft.com/office/officeart/2005/8/layout/hProcess3"/>
    <dgm:cxn modelId="{9DEA14EC-DF03-5447-A983-D80E2A764CFB}" type="presParOf" srcId="{E4479AEE-D337-1443-A9B6-20D828DE56DA}" destId="{2CCFE9C3-2426-D94E-AE4D-4C689436E0C3}" srcOrd="1" destOrd="0" presId="urn:microsoft.com/office/officeart/2005/8/layout/hProcess3"/>
    <dgm:cxn modelId="{F458716E-B282-EC46-88A5-006416EFE50B}" type="presParOf" srcId="{E4479AEE-D337-1443-A9B6-20D828DE56DA}" destId="{73B88899-A79F-5B4E-BC09-7798165DDD50}" srcOrd="2" destOrd="0" presId="urn:microsoft.com/office/officeart/2005/8/layout/hProcess3"/>
    <dgm:cxn modelId="{6EB272B1-A9E3-3448-ABDA-A4B9D277594B}" type="presParOf" srcId="{E4479AEE-D337-1443-A9B6-20D828DE56DA}" destId="{75EF2701-2927-CC4A-BBF1-48683AF8F7B9}" srcOrd="3" destOrd="0" presId="urn:microsoft.com/office/officeart/2005/8/layout/hProcess3"/>
    <dgm:cxn modelId="{B092E748-DE54-AE4D-B4FD-55264C6499E6}" type="presParOf" srcId="{6529A86D-C16F-B042-A5B3-0FDAB48FFCB5}" destId="{B4D15277-9B74-4D41-9239-4B675F3ECA59}" srcOrd="2" destOrd="0" presId="urn:microsoft.com/office/officeart/2005/8/layout/hProcess3"/>
    <dgm:cxn modelId="{0B0C7473-F416-C944-B979-31EC28001B79}" type="presParOf" srcId="{6529A86D-C16F-B042-A5B3-0FDAB48FFCB5}" destId="{E86776C9-A60B-9149-B77C-E3C439C9826D}" srcOrd="3" destOrd="0" presId="urn:microsoft.com/office/officeart/2005/8/layout/hProcess3"/>
    <dgm:cxn modelId="{93ABB0A5-ADD4-6246-8F1C-5F2E72FD047C}" type="presParOf" srcId="{6529A86D-C16F-B042-A5B3-0FDAB48FFCB5}" destId="{24632E81-F4EF-4047-B956-04F2FA72CE89}" srcOrd="4" destOrd="0" presId="urn:microsoft.com/office/officeart/2005/8/layout/h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632E81-F4EF-4047-B956-04F2FA72CE89}">
      <dsp:nvSpPr>
        <dsp:cNvPr id="0" name=""/>
        <dsp:cNvSpPr/>
      </dsp:nvSpPr>
      <dsp:spPr>
        <a:xfrm>
          <a:off x="0" y="936160"/>
          <a:ext cx="3096344" cy="1008000"/>
        </a:xfrm>
        <a:prstGeom prst="rightArrow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CCFE9C3-2426-D94E-AE4D-4C689436E0C3}">
      <dsp:nvSpPr>
        <dsp:cNvPr id="0" name=""/>
        <dsp:cNvSpPr/>
      </dsp:nvSpPr>
      <dsp:spPr>
        <a:xfrm>
          <a:off x="249763" y="1188160"/>
          <a:ext cx="2536945" cy="504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42240" rIns="0" bIns="1422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smtClean="0"/>
            <a:t>No redundancy (JOIN TABLE)</a:t>
          </a:r>
          <a:endParaRPr lang="en-US" sz="1400" kern="1200" dirty="0"/>
        </a:p>
      </dsp:txBody>
      <dsp:txXfrm>
        <a:off x="249763" y="1188160"/>
        <a:ext cx="2536945" cy="504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3">
  <dgm:title val=""/>
  <dgm:desc val=""/>
  <dgm:catLst>
    <dgm:cat type="process" pri="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 chOrder="t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dummy" refType="w"/>
      <dgm:constr type="h" for="ch" forName="dummy" refType="h"/>
      <dgm:constr type="h" for="ch" forName="dummy" refType="w" refFor="ch" refForName="dummy" op="lte" fact="0.4"/>
      <dgm:constr type="ctrX" for="ch" forName="dummy" refType="w" fact="0.5"/>
      <dgm:constr type="ctrY" for="ch" forName="dummy" refType="h" fact="0.5"/>
      <dgm:constr type="w" for="ch" forName="linH" refType="w"/>
      <dgm:constr type="h" for="ch" forName="linH" refType="h"/>
      <dgm:constr type="ctrX" for="ch" forName="linH" refType="w" fact="0.5"/>
      <dgm:constr type="ctrY" for="ch" forName="linH" refType="h" fact="0.5"/>
      <dgm:constr type="userP" for="ch" forName="linH" refType="h" refFor="ch" refForName="dummy" fact="0.25"/>
      <dgm:constr type="userT" for="des" forName="parTx" refType="w" refFor="ch" refForName="dummy" fact="0.2"/>
    </dgm:constrLst>
    <dgm:ruleLst/>
    <dgm:layoutNode name="dummy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linH">
      <dgm:choose name="Name1">
        <dgm:if name="Name2" func="var" arg="dir" op="equ" val="norm">
          <dgm:alg type="lin">
            <dgm:param type="linDir" val="fromL"/>
            <dgm:param type="nodeVertAlign" val="t"/>
          </dgm:alg>
        </dgm:if>
        <dgm:else name="Name3">
          <dgm:alg type="lin">
            <dgm:param type="linDir" val="fromR"/>
            <dgm:param type="nodeVertAlign" val="t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primFontSz" for="des" forName="parTx" val="65"/>
        <dgm:constr type="primFontSz" for="des" forName="desTx" refType="primFontSz" refFor="des" refForName="parTx" op="equ"/>
        <dgm:constr type="h" for="des" forName="parTx" refType="primFontSz" refFor="des" refForName="parTx"/>
        <dgm:constr type="h" for="des" forName="desTx" refType="primFontSz" refFor="des" refForName="parTx" fact="0.5"/>
        <dgm:constr type="h" for="des" forName="parTx" op="equ"/>
        <dgm:constr type="h" for="des" forName="desTx" op="equ"/>
        <dgm:constr type="h" for="ch" forName="backgroundArrow" refType="primFontSz" refFor="des" refForName="parTx" fact="2"/>
        <dgm:constr type="h" for="ch" forName="backgroundArrow" refType="h" refFor="des" refForName="parTx" op="lte" fact="2"/>
        <dgm:constr type="h" for="ch" forName="backgroundArrow" refType="h" refFor="des" refForName="parTx" op="gte" fact="2"/>
        <dgm:constr type="h" for="des" forName="spVertical1" refType="primFontSz" refFor="des" refForName="parTx" fact="0.5"/>
        <dgm:constr type="h" for="des" forName="spVertical1" refType="h" refFor="des" refForName="parTx" op="lte" fact="0.5"/>
        <dgm:constr type="h" for="des" forName="spVertical1" refType="h" refFor="des" refForName="parTx" op="gte" fact="0.5"/>
        <dgm:constr type="h" for="des" forName="spVertical2" refType="primFontSz" refFor="des" refForName="parTx" fact="0.5"/>
        <dgm:constr type="h" for="des" forName="spVertical2" refType="h" refFor="des" refForName="parTx" op="lte" fact="0.5"/>
        <dgm:constr type="h" for="des" forName="spVertical2" refType="h" refFor="des" refForName="parTx" op="gte" fact="0.5"/>
        <dgm:constr type="h" for="des" forName="spVertical3" refType="primFontSz" refFor="des" refForName="parTx" fact="-0.4"/>
        <dgm:constr type="h" for="des" forName="spVertical3" refType="h" refFor="des" refForName="parTx" op="lte" fact="-0.4"/>
        <dgm:constr type="h" for="des" forName="spVertical3" refType="h" refFor="des" refForName="parTx" op="gte" fact="-0.4"/>
        <dgm:constr type="w" for="ch" forName="backgroundArrow" refType="w"/>
        <dgm:constr type="w" for="ch" forName="negArrow" refType="w" fact="-1"/>
        <dgm:constr type="w" for="ch" forName="linV" refType="w"/>
        <dgm:constr type="w" for="ch" forName="space" refType="w" refFor="ch" refForName="linV" fact="0.2"/>
        <dgm:constr type="w" for="ch" forName="padding1" refType="w" fact="0.08"/>
        <dgm:constr type="userP"/>
        <dgm:constr type="w" for="ch" forName="padding2" refType="userP"/>
      </dgm:constrLst>
      <dgm:ruleLst>
        <dgm:rule type="w" for="ch" forName="linV" val="0" fact="NaN" max="NaN"/>
        <dgm:rule type="primFontSz" for="des" forName="parTx" val="5" fact="NaN" max="NaN"/>
      </dgm:ruleLst>
      <dgm:layoutNode name="padding1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forEach name="Name4" axis="ch" ptType="node">
        <dgm:layoutNode name="linV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spVertical1" refType="w"/>
            <dgm:constr type="w" for="ch" forName="parTx" refType="w"/>
            <dgm:constr type="w" for="ch" forName="spVertical2" refType="w"/>
            <dgm:constr type="w" for="ch" forName="spVertical3" refType="w"/>
            <dgm:constr type="w" for="ch" forName="desTx" refType="w"/>
          </dgm:constrLst>
          <dgm:ruleLst/>
          <dgm:layoutNode name="spVertical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parTx" styleLbl="revTx">
            <dgm:varLst>
              <dgm:chMax val="0"/>
              <dgm:chPref val="0"/>
              <dgm:bulletEnabled val="1"/>
            </dgm:varLst>
            <dgm:choose name="Name5">
              <dgm:if name="Name6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">
                <dgm:alg type="tx">
                  <dgm:param type="parTxLTRAlign" val="ctr"/>
                  <dgm:param type="parTxRTLAlign" val="ct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hoose name="Name8">
              <dgm:if name="Name9" func="var" arg="dir" op="equ" val="norm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if>
              <dgm:else name="Name10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else>
            </dgm:choose>
            <dgm:ruleLst>
              <dgm:rule type="h" val="INF" fact="NaN" max="NaN"/>
            </dgm:ruleLst>
          </dgm:layoutNode>
          <dgm:layoutNode name="spVertical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pVertical3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choose name="Name11">
            <dgm:if name="Name12" axis="ch" ptType="node" func="cnt" op="gte" val="1">
              <dgm:layoutNode name="desTx" styleLbl="revTx">
                <dgm:varLst>
                  <dgm:bulletEnabled val="1"/>
                </dgm:varLst>
                <dgm:alg type="tx">
                  <dgm:param type="stBulletLvl" val="1"/>
                </dgm:alg>
                <dgm:shape xmlns:r="http://schemas.openxmlformats.org/officeDocument/2006/relationships" type="rect" r:blip="">
                  <dgm:adjLst/>
                </dgm:shape>
                <dgm:presOf axis="des" ptType="node"/>
                <dgm:constrLst>
                  <dgm:constr type="tMarg"/>
                  <dgm:constr type="bMarg"/>
                  <dgm:constr type="rMarg"/>
                  <dgm:constr type="lMarg"/>
                </dgm:constrLst>
                <dgm:ruleLst>
                  <dgm:rule type="h" val="INF" fact="NaN" max="NaN"/>
                </dgm:ruleLst>
              </dgm:layoutNode>
            </dgm:if>
            <dgm:else name="Name13"/>
          </dgm:choose>
        </dgm:layoutNod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  <dgm:layoutNode name="padding2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negArrow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backgroundArrow" styleLbl="node1">
        <dgm:alg type="sp"/>
        <dgm:choose name="Name15">
          <dgm:if name="Name16" func="var" arg="dir" op="equ" val="norm">
            <dgm:shape xmlns:r="http://schemas.openxmlformats.org/officeDocument/2006/relationships" type="rightArrow" r:blip="">
              <dgm:adjLst/>
            </dgm:shape>
          </dgm:if>
          <dgm:else name="Name17">
            <dgm:shape xmlns:r="http://schemas.openxmlformats.org/officeDocument/2006/relationships" type="leftArrow" r:blip="">
              <dgm:adjLst/>
            </dgm:shape>
          </dgm:else>
        </dgm:choose>
        <dgm:presOf/>
        <dgm:constrLst/>
        <dgm:ruleLst/>
      </dgm:layoutNode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1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1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1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1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1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1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1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1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100" b="0" i="0" u="none" strike="noStrike" cap="none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Slajd tytułowy">
    <p:bg>
      <p:bgPr>
        <a:blipFill rotWithShape="1">
          <a:blip r:embed="rId2">
            <a:alphaModFix/>
          </a:blip>
          <a:stretch>
            <a:fillRect t="-8998" b="-8997"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 txBox="1">
            <a:spLocks noGrp="1"/>
          </p:cNvSpPr>
          <p:nvPr>
            <p:ph type="ctrTitle"/>
          </p:nvPr>
        </p:nvSpPr>
        <p:spPr>
          <a:xfrm>
            <a:off x="1524000" y="1122362"/>
            <a:ext cx="9144000" cy="195157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Geo"/>
              <a:buNone/>
              <a:defRPr sz="6000" b="1" i="0" u="none" strike="noStrike" cap="none">
                <a:solidFill>
                  <a:schemeClr val="lt1"/>
                </a:solidFill>
                <a:latin typeface="Geo"/>
                <a:ea typeface="Geo"/>
                <a:cs typeface="Geo"/>
                <a:sym typeface="Geo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800"/>
            </a:lvl2pPr>
            <a:lvl3pPr lvl="2" indent="0">
              <a:spcBef>
                <a:spcPts val="0"/>
              </a:spcBef>
              <a:buFont typeface="Arial"/>
              <a:buNone/>
              <a:defRPr sz="1800"/>
            </a:lvl3pPr>
            <a:lvl4pPr lvl="3" indent="0">
              <a:spcBef>
                <a:spcPts val="0"/>
              </a:spcBef>
              <a:buFont typeface="Arial"/>
              <a:buNone/>
              <a:defRPr sz="1800"/>
            </a:lvl4pPr>
            <a:lvl5pPr lvl="4" indent="0">
              <a:spcBef>
                <a:spcPts val="0"/>
              </a:spcBef>
              <a:buFont typeface="Arial"/>
              <a:buNone/>
              <a:defRPr sz="1800"/>
            </a:lvl5pPr>
            <a:lvl6pPr lvl="5" indent="0">
              <a:spcBef>
                <a:spcPts val="0"/>
              </a:spcBef>
              <a:buFont typeface="Arial"/>
              <a:buNone/>
              <a:defRPr sz="1800"/>
            </a:lvl6pPr>
            <a:lvl7pPr lvl="6" indent="0">
              <a:spcBef>
                <a:spcPts val="0"/>
              </a:spcBef>
              <a:buFont typeface="Arial"/>
              <a:buNone/>
              <a:defRPr sz="1800"/>
            </a:lvl7pPr>
            <a:lvl8pPr lvl="7" indent="0">
              <a:spcBef>
                <a:spcPts val="0"/>
              </a:spcBef>
              <a:buFont typeface="Arial"/>
              <a:buNone/>
              <a:defRPr sz="1800"/>
            </a:lvl8pPr>
            <a:lvl9pPr lvl="8" indent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subTitle" idx="1"/>
          </p:nvPr>
        </p:nvSpPr>
        <p:spPr>
          <a:xfrm>
            <a:off x="1524000" y="3169509"/>
            <a:ext cx="9144000" cy="165576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Geo"/>
                <a:ea typeface="Geo"/>
                <a:cs typeface="Geo"/>
                <a:sym typeface="Geo"/>
              </a:defRPr>
            </a:lvl1pPr>
            <a:lvl2pPr marL="457200" marR="0" lvl="1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888888"/>
                </a:buClr>
                <a:buSzPct val="25000"/>
                <a:buFont typeface="Calibri"/>
                <a:buNone/>
              </a:p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Shape 17"/>
          <p:cNvSpPr/>
          <p:nvPr/>
        </p:nvSpPr>
        <p:spPr>
          <a:xfrm rot="5400000">
            <a:off x="0" y="0"/>
            <a:ext cx="2500009" cy="2500009"/>
          </a:xfrm>
          <a:prstGeom prst="rtTriangle">
            <a:avLst/>
          </a:prstGeom>
          <a:solidFill>
            <a:srgbClr val="F5F5F5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" name="Shape 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2752932" cy="1296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ylko tytuł">
    <p:bg>
      <p:bgPr>
        <a:blipFill rotWithShape="1">
          <a:blip r:embed="rId2">
            <a:alphaModFix/>
          </a:blip>
          <a:stretch>
            <a:fillRect t="-8998" b="-8997"/>
          </a:stretch>
        </a:blip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/>
          <p:nvPr/>
        </p:nvSpPr>
        <p:spPr>
          <a:xfrm>
            <a:off x="0" y="6235430"/>
            <a:ext cx="12192000" cy="622569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Shape 10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6" name="Shape 10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7" name="Shape 10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888888"/>
                </a:buClr>
                <a:buSzPct val="25000"/>
                <a:buFont typeface="Calibri"/>
                <a:buNone/>
              </a:p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Shape 108"/>
          <p:cNvSpPr txBox="1">
            <a:spLocks noGrp="1"/>
          </p:cNvSpPr>
          <p:nvPr>
            <p:ph type="title"/>
          </p:nvPr>
        </p:nvSpPr>
        <p:spPr>
          <a:xfrm>
            <a:off x="3586398" y="1034019"/>
            <a:ext cx="5024199" cy="67804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Geo"/>
              <a:buNone/>
              <a:defRPr sz="4000" b="0" i="0" u="none" strike="noStrike" cap="none">
                <a:solidFill>
                  <a:schemeClr val="lt1"/>
                </a:solidFill>
                <a:latin typeface="Geo"/>
                <a:ea typeface="Geo"/>
                <a:cs typeface="Geo"/>
                <a:sym typeface="Geo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800"/>
            </a:lvl2pPr>
            <a:lvl3pPr lvl="2" indent="0">
              <a:spcBef>
                <a:spcPts val="0"/>
              </a:spcBef>
              <a:buFont typeface="Arial"/>
              <a:buNone/>
              <a:defRPr sz="1800"/>
            </a:lvl3pPr>
            <a:lvl4pPr lvl="3" indent="0">
              <a:spcBef>
                <a:spcPts val="0"/>
              </a:spcBef>
              <a:buFont typeface="Arial"/>
              <a:buNone/>
              <a:defRPr sz="1800"/>
            </a:lvl4pPr>
            <a:lvl5pPr lvl="4" indent="0">
              <a:spcBef>
                <a:spcPts val="0"/>
              </a:spcBef>
              <a:buFont typeface="Arial"/>
              <a:buNone/>
              <a:defRPr sz="1800"/>
            </a:lvl5pPr>
            <a:lvl6pPr lvl="5" indent="0">
              <a:spcBef>
                <a:spcPts val="0"/>
              </a:spcBef>
              <a:buFont typeface="Arial"/>
              <a:buNone/>
              <a:defRPr sz="1800"/>
            </a:lvl6pPr>
            <a:lvl7pPr lvl="6" indent="0">
              <a:spcBef>
                <a:spcPts val="0"/>
              </a:spcBef>
              <a:buFont typeface="Arial"/>
              <a:buNone/>
              <a:defRPr sz="1800"/>
            </a:lvl7pPr>
            <a:lvl8pPr lvl="7" indent="0">
              <a:spcBef>
                <a:spcPts val="0"/>
              </a:spcBef>
              <a:buFont typeface="Arial"/>
              <a:buNone/>
              <a:defRPr sz="1800"/>
            </a:lvl8pPr>
            <a:lvl9pPr lvl="8" indent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109" name="Shape 109"/>
          <p:cNvSpPr txBox="1">
            <a:spLocks noGrp="1"/>
          </p:cNvSpPr>
          <p:nvPr>
            <p:ph type="body" idx="1"/>
          </p:nvPr>
        </p:nvSpPr>
        <p:spPr>
          <a:xfrm>
            <a:off x="2328289" y="2344725"/>
            <a:ext cx="3206750" cy="75102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110" name="Shape 1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35039" y="0"/>
            <a:ext cx="2195209" cy="1034019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Shape 111"/>
          <p:cNvSpPr>
            <a:spLocks noGrp="1"/>
          </p:cNvSpPr>
          <p:nvPr>
            <p:ph type="pic" idx="2"/>
          </p:nvPr>
        </p:nvSpPr>
        <p:spPr>
          <a:xfrm>
            <a:off x="1027553" y="2178908"/>
            <a:ext cx="1083416" cy="1082653"/>
          </a:xfrm>
          <a:prstGeom prst="ellipse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25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2" name="Shape 112"/>
          <p:cNvSpPr txBox="1">
            <a:spLocks noGrp="1"/>
          </p:cNvSpPr>
          <p:nvPr>
            <p:ph type="body" idx="3"/>
          </p:nvPr>
        </p:nvSpPr>
        <p:spPr>
          <a:xfrm>
            <a:off x="2328289" y="3923580"/>
            <a:ext cx="3206750" cy="75102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3" name="Shape 113"/>
          <p:cNvSpPr>
            <a:spLocks noGrp="1"/>
          </p:cNvSpPr>
          <p:nvPr>
            <p:ph type="pic" idx="4"/>
          </p:nvPr>
        </p:nvSpPr>
        <p:spPr>
          <a:xfrm>
            <a:off x="1027553" y="3757764"/>
            <a:ext cx="1083416" cy="1082653"/>
          </a:xfrm>
          <a:prstGeom prst="ellipse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25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4" name="Shape 114"/>
          <p:cNvSpPr txBox="1">
            <a:spLocks noGrp="1"/>
          </p:cNvSpPr>
          <p:nvPr>
            <p:ph type="body" idx="5"/>
          </p:nvPr>
        </p:nvSpPr>
        <p:spPr>
          <a:xfrm>
            <a:off x="7957292" y="2429031"/>
            <a:ext cx="3206750" cy="75102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5" name="Shape 115"/>
          <p:cNvSpPr>
            <a:spLocks noGrp="1"/>
          </p:cNvSpPr>
          <p:nvPr>
            <p:ph type="pic" idx="6"/>
          </p:nvPr>
        </p:nvSpPr>
        <p:spPr>
          <a:xfrm>
            <a:off x="6656557" y="2263215"/>
            <a:ext cx="1083416" cy="1082653"/>
          </a:xfrm>
          <a:prstGeom prst="ellipse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25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6" name="Shape 116"/>
          <p:cNvSpPr>
            <a:spLocks noGrp="1"/>
          </p:cNvSpPr>
          <p:nvPr>
            <p:ph type="pic" idx="7"/>
          </p:nvPr>
        </p:nvSpPr>
        <p:spPr>
          <a:xfrm>
            <a:off x="6656557" y="3734710"/>
            <a:ext cx="1083416" cy="1082653"/>
          </a:xfrm>
          <a:prstGeom prst="ellipse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25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7" name="Shape 117"/>
          <p:cNvSpPr txBox="1">
            <a:spLocks noGrp="1"/>
          </p:cNvSpPr>
          <p:nvPr>
            <p:ph type="body" idx="8"/>
          </p:nvPr>
        </p:nvSpPr>
        <p:spPr>
          <a:xfrm>
            <a:off x="7957292" y="3919889"/>
            <a:ext cx="3206750" cy="75102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ylko tytuł">
    <p:bg>
      <p:bgPr>
        <a:blipFill rotWithShape="1">
          <a:blip r:embed="rId2">
            <a:alphaModFix/>
          </a:blip>
          <a:stretch>
            <a:fillRect t="-8998" b="-8997"/>
          </a:stretch>
        </a:blipFill>
        <a:effectLst/>
      </p:bgPr>
    </p:bg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0" name="Shape 1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1" name="Shape 1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888888"/>
                </a:buClr>
                <a:buSzPct val="25000"/>
                <a:buFont typeface="Calibri"/>
                <a:buNone/>
              </a:p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Shape 122"/>
          <p:cNvSpPr txBox="1">
            <a:spLocks noGrp="1"/>
          </p:cNvSpPr>
          <p:nvPr>
            <p:ph type="title"/>
          </p:nvPr>
        </p:nvSpPr>
        <p:spPr>
          <a:xfrm>
            <a:off x="3586398" y="1034019"/>
            <a:ext cx="5024199" cy="67804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Geo"/>
              <a:buNone/>
              <a:defRPr sz="4000" b="0" i="0" u="none" strike="noStrike" cap="none">
                <a:solidFill>
                  <a:schemeClr val="lt1"/>
                </a:solidFill>
                <a:latin typeface="Geo"/>
                <a:ea typeface="Geo"/>
                <a:cs typeface="Geo"/>
                <a:sym typeface="Geo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800"/>
            </a:lvl2pPr>
            <a:lvl3pPr lvl="2" indent="0">
              <a:spcBef>
                <a:spcPts val="0"/>
              </a:spcBef>
              <a:buFont typeface="Arial"/>
              <a:buNone/>
              <a:defRPr sz="1800"/>
            </a:lvl3pPr>
            <a:lvl4pPr lvl="3" indent="0">
              <a:spcBef>
                <a:spcPts val="0"/>
              </a:spcBef>
              <a:buFont typeface="Arial"/>
              <a:buNone/>
              <a:defRPr sz="1800"/>
            </a:lvl4pPr>
            <a:lvl5pPr lvl="4" indent="0">
              <a:spcBef>
                <a:spcPts val="0"/>
              </a:spcBef>
              <a:buFont typeface="Arial"/>
              <a:buNone/>
              <a:defRPr sz="1800"/>
            </a:lvl5pPr>
            <a:lvl6pPr lvl="5" indent="0">
              <a:spcBef>
                <a:spcPts val="0"/>
              </a:spcBef>
              <a:buFont typeface="Arial"/>
              <a:buNone/>
              <a:defRPr sz="1800"/>
            </a:lvl6pPr>
            <a:lvl7pPr lvl="6" indent="0">
              <a:spcBef>
                <a:spcPts val="0"/>
              </a:spcBef>
              <a:buFont typeface="Arial"/>
              <a:buNone/>
              <a:defRPr sz="1800"/>
            </a:lvl7pPr>
            <a:lvl8pPr lvl="7" indent="0">
              <a:spcBef>
                <a:spcPts val="0"/>
              </a:spcBef>
              <a:buFont typeface="Arial"/>
              <a:buNone/>
              <a:defRPr sz="1800"/>
            </a:lvl8pPr>
            <a:lvl9pPr lvl="8" indent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pic>
        <p:nvPicPr>
          <p:cNvPr id="123" name="Shape 1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35039" y="0"/>
            <a:ext cx="2195209" cy="1034019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Shape 124"/>
          <p:cNvSpPr/>
          <p:nvPr/>
        </p:nvSpPr>
        <p:spPr>
          <a:xfrm>
            <a:off x="0" y="4241260"/>
            <a:ext cx="12192000" cy="261674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Shape 125"/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rgbClr val="775973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Shape 126"/>
          <p:cNvSpPr txBox="1">
            <a:spLocks noGrp="1"/>
          </p:cNvSpPr>
          <p:nvPr>
            <p:ph type="body" idx="1"/>
          </p:nvPr>
        </p:nvSpPr>
        <p:spPr>
          <a:xfrm>
            <a:off x="593725" y="4465637"/>
            <a:ext cx="11118849" cy="16144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15151"/>
              </a:buClr>
              <a:buFont typeface="Arial"/>
              <a:buNone/>
              <a:defRPr sz="2000" b="0" i="0" u="none" strike="noStrike" cap="none">
                <a:solidFill>
                  <a:srgbClr val="51515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25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Tylko tytuł">
    <p:bg>
      <p:bgPr>
        <a:blipFill rotWithShape="1">
          <a:blip r:embed="rId2">
            <a:alphaModFix/>
          </a:blip>
          <a:stretch>
            <a:fillRect t="-8998" b="-8997"/>
          </a:stretch>
        </a:blip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9" name="Shape 1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0" name="Shape 13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888888"/>
                </a:buClr>
                <a:buSzPct val="25000"/>
                <a:buFont typeface="Calibri"/>
                <a:buNone/>
              </a:p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Shape 131"/>
          <p:cNvSpPr txBox="1">
            <a:spLocks noGrp="1"/>
          </p:cNvSpPr>
          <p:nvPr>
            <p:ph type="title"/>
          </p:nvPr>
        </p:nvSpPr>
        <p:spPr>
          <a:xfrm>
            <a:off x="3586398" y="1034019"/>
            <a:ext cx="5024199" cy="67804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Geo"/>
              <a:buNone/>
              <a:defRPr sz="4000" b="0" i="0" u="none" strike="noStrike" cap="none">
                <a:solidFill>
                  <a:schemeClr val="lt1"/>
                </a:solidFill>
                <a:latin typeface="Geo"/>
                <a:ea typeface="Geo"/>
                <a:cs typeface="Geo"/>
                <a:sym typeface="Geo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800"/>
            </a:lvl2pPr>
            <a:lvl3pPr lvl="2" indent="0">
              <a:spcBef>
                <a:spcPts val="0"/>
              </a:spcBef>
              <a:buFont typeface="Arial"/>
              <a:buNone/>
              <a:defRPr sz="1800"/>
            </a:lvl3pPr>
            <a:lvl4pPr lvl="3" indent="0">
              <a:spcBef>
                <a:spcPts val="0"/>
              </a:spcBef>
              <a:buFont typeface="Arial"/>
              <a:buNone/>
              <a:defRPr sz="1800"/>
            </a:lvl4pPr>
            <a:lvl5pPr lvl="4" indent="0">
              <a:spcBef>
                <a:spcPts val="0"/>
              </a:spcBef>
              <a:buFont typeface="Arial"/>
              <a:buNone/>
              <a:defRPr sz="1800"/>
            </a:lvl5pPr>
            <a:lvl6pPr lvl="5" indent="0">
              <a:spcBef>
                <a:spcPts val="0"/>
              </a:spcBef>
              <a:buFont typeface="Arial"/>
              <a:buNone/>
              <a:defRPr sz="1800"/>
            </a:lvl6pPr>
            <a:lvl7pPr lvl="6" indent="0">
              <a:spcBef>
                <a:spcPts val="0"/>
              </a:spcBef>
              <a:buFont typeface="Arial"/>
              <a:buNone/>
              <a:defRPr sz="1800"/>
            </a:lvl7pPr>
            <a:lvl8pPr lvl="7" indent="0">
              <a:spcBef>
                <a:spcPts val="0"/>
              </a:spcBef>
              <a:buFont typeface="Arial"/>
              <a:buNone/>
              <a:defRPr sz="1800"/>
            </a:lvl8pPr>
            <a:lvl9pPr lvl="8" indent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pic>
        <p:nvPicPr>
          <p:cNvPr id="132" name="Shape 1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35039" y="0"/>
            <a:ext cx="2195209" cy="1034019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Shape 133"/>
          <p:cNvSpPr/>
          <p:nvPr/>
        </p:nvSpPr>
        <p:spPr>
          <a:xfrm>
            <a:off x="0" y="4241260"/>
            <a:ext cx="12192000" cy="261674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Shape 134"/>
          <p:cNvSpPr/>
          <p:nvPr/>
        </p:nvSpPr>
        <p:spPr>
          <a:xfrm>
            <a:off x="0" y="4241257"/>
            <a:ext cx="12192000" cy="107004"/>
          </a:xfrm>
          <a:prstGeom prst="rect">
            <a:avLst/>
          </a:prstGeom>
          <a:solidFill>
            <a:srgbClr val="775973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Shape 135"/>
          <p:cNvSpPr txBox="1">
            <a:spLocks noGrp="1"/>
          </p:cNvSpPr>
          <p:nvPr>
            <p:ph type="body" idx="1"/>
          </p:nvPr>
        </p:nvSpPr>
        <p:spPr>
          <a:xfrm>
            <a:off x="593725" y="4465637"/>
            <a:ext cx="11118849" cy="16144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15151"/>
              </a:buClr>
              <a:buFont typeface="Arial"/>
              <a:buNone/>
              <a:defRPr sz="2000" b="0" i="0" u="none" strike="noStrike" cap="none">
                <a:solidFill>
                  <a:srgbClr val="51515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25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usty">
    <p:bg>
      <p:bgPr>
        <a:solidFill>
          <a:srgbClr val="F5F5F5"/>
        </a:solidFill>
        <a:effectLst/>
      </p:bgPr>
    </p:bg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8" name="Shape 13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9" name="Shape 13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888888"/>
                </a:buClr>
                <a:buSzPct val="25000"/>
                <a:buFont typeface="Calibri"/>
                <a:buNone/>
              </a:p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Shape 140"/>
          <p:cNvSpPr>
            <a:spLocks noGrp="1"/>
          </p:cNvSpPr>
          <p:nvPr>
            <p:ph type="pic" idx="2"/>
          </p:nvPr>
        </p:nvSpPr>
        <p:spPr>
          <a:xfrm>
            <a:off x="1085850" y="1459537"/>
            <a:ext cx="2247900" cy="2246311"/>
          </a:xfrm>
          <a:prstGeom prst="ellipse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127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25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1" name="Shape 141"/>
          <p:cNvSpPr>
            <a:spLocks noGrp="1"/>
          </p:cNvSpPr>
          <p:nvPr>
            <p:ph type="pic" idx="3"/>
          </p:nvPr>
        </p:nvSpPr>
        <p:spPr>
          <a:xfrm>
            <a:off x="4972050" y="1459537"/>
            <a:ext cx="2247900" cy="2246311"/>
          </a:xfrm>
          <a:prstGeom prst="ellipse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127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25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2" name="Shape 142"/>
          <p:cNvSpPr>
            <a:spLocks noGrp="1"/>
          </p:cNvSpPr>
          <p:nvPr>
            <p:ph type="pic" idx="4"/>
          </p:nvPr>
        </p:nvSpPr>
        <p:spPr>
          <a:xfrm>
            <a:off x="8858250" y="1459537"/>
            <a:ext cx="2247900" cy="2246311"/>
          </a:xfrm>
          <a:prstGeom prst="ellipse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127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25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3" name="Shape 143"/>
          <p:cNvSpPr/>
          <p:nvPr/>
        </p:nvSpPr>
        <p:spPr>
          <a:xfrm>
            <a:off x="0" y="0"/>
            <a:ext cx="12192000" cy="963039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4" name="Shape 1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894978" y="-23305"/>
            <a:ext cx="2195209" cy="1034019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Shape 145"/>
          <p:cNvSpPr txBox="1">
            <a:spLocks noGrp="1"/>
          </p:cNvSpPr>
          <p:nvPr>
            <p:ph type="body" idx="1"/>
          </p:nvPr>
        </p:nvSpPr>
        <p:spPr>
          <a:xfrm>
            <a:off x="739775" y="3910012"/>
            <a:ext cx="2946398" cy="154781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15151"/>
              </a:buClr>
              <a:buFont typeface="Arial"/>
              <a:buNone/>
              <a:defRPr sz="2000" b="0" i="0" u="none" strike="noStrike" cap="none">
                <a:solidFill>
                  <a:srgbClr val="51515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25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6" name="Shape 146"/>
          <p:cNvSpPr txBox="1">
            <a:spLocks noGrp="1"/>
          </p:cNvSpPr>
          <p:nvPr>
            <p:ph type="body" idx="5"/>
          </p:nvPr>
        </p:nvSpPr>
        <p:spPr>
          <a:xfrm>
            <a:off x="4622800" y="3910012"/>
            <a:ext cx="2946398" cy="154781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15151"/>
              </a:buClr>
              <a:buFont typeface="Arial"/>
              <a:buNone/>
              <a:defRPr sz="2000" b="0" i="0" u="none" strike="noStrike" cap="none">
                <a:solidFill>
                  <a:srgbClr val="51515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25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7" name="Shape 147"/>
          <p:cNvSpPr txBox="1">
            <a:spLocks noGrp="1"/>
          </p:cNvSpPr>
          <p:nvPr>
            <p:ph type="body" idx="6"/>
          </p:nvPr>
        </p:nvSpPr>
        <p:spPr>
          <a:xfrm>
            <a:off x="8509000" y="3910012"/>
            <a:ext cx="2946398" cy="154781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15151"/>
              </a:buClr>
              <a:buFont typeface="Arial"/>
              <a:buNone/>
              <a:defRPr sz="2000" b="0" i="0" u="none" strike="noStrike" cap="none">
                <a:solidFill>
                  <a:srgbClr val="51515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25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8" name="Shape 148"/>
          <p:cNvSpPr txBox="1">
            <a:spLocks noGrp="1"/>
          </p:cNvSpPr>
          <p:nvPr>
            <p:ph type="title"/>
          </p:nvPr>
        </p:nvSpPr>
        <p:spPr>
          <a:xfrm>
            <a:off x="0" y="0"/>
            <a:ext cx="10894979" cy="9630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A3D53"/>
              </a:buClr>
              <a:buFont typeface="Geo"/>
              <a:buNone/>
              <a:defRPr sz="3200" b="1" i="0" u="none" strike="noStrike" cap="none">
                <a:solidFill>
                  <a:srgbClr val="4A3D53"/>
                </a:solidFill>
                <a:latin typeface="Geo"/>
                <a:ea typeface="Geo"/>
                <a:cs typeface="Geo"/>
                <a:sym typeface="Geo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800"/>
            </a:lvl2pPr>
            <a:lvl3pPr lvl="2" indent="0">
              <a:spcBef>
                <a:spcPts val="0"/>
              </a:spcBef>
              <a:buFont typeface="Arial"/>
              <a:buNone/>
              <a:defRPr sz="1800"/>
            </a:lvl3pPr>
            <a:lvl4pPr lvl="3" indent="0">
              <a:spcBef>
                <a:spcPts val="0"/>
              </a:spcBef>
              <a:buFont typeface="Arial"/>
              <a:buNone/>
              <a:defRPr sz="1800"/>
            </a:lvl4pPr>
            <a:lvl5pPr lvl="4" indent="0">
              <a:spcBef>
                <a:spcPts val="0"/>
              </a:spcBef>
              <a:buFont typeface="Arial"/>
              <a:buNone/>
              <a:defRPr sz="1800"/>
            </a:lvl5pPr>
            <a:lvl6pPr lvl="5" indent="0">
              <a:spcBef>
                <a:spcPts val="0"/>
              </a:spcBef>
              <a:buFont typeface="Arial"/>
              <a:buNone/>
              <a:defRPr sz="1800"/>
            </a:lvl6pPr>
            <a:lvl7pPr lvl="6" indent="0">
              <a:spcBef>
                <a:spcPts val="0"/>
              </a:spcBef>
              <a:buFont typeface="Arial"/>
              <a:buNone/>
              <a:defRPr sz="1800"/>
            </a:lvl7pPr>
            <a:lvl8pPr lvl="7" indent="0">
              <a:spcBef>
                <a:spcPts val="0"/>
              </a:spcBef>
              <a:buFont typeface="Arial"/>
              <a:buNone/>
              <a:defRPr sz="1800"/>
            </a:lvl8pPr>
            <a:lvl9pPr lvl="8" indent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2_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</a:t>
            </a:r>
            <a:endParaRPr lang="en-US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 smtClean="0"/>
              <a:t>Edytuj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en-US"/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A8256-9C68-4891-A890-CAA31D0F32BD}" type="datetimeFigureOut">
              <a:rPr lang="en-US" smtClean="0"/>
              <a:t>3/9/2018</a:t>
            </a:fld>
            <a:endParaRPr lang="en-US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6B505-6A9A-4A12-BB48-1396DF09F3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7158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ylko tytuł">
    <p:bg>
      <p:bgPr>
        <a:solidFill>
          <a:srgbClr val="F5F5F5"/>
        </a:solid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/>
          <p:nvPr/>
        </p:nvSpPr>
        <p:spPr>
          <a:xfrm>
            <a:off x="0" y="6235430"/>
            <a:ext cx="12192000" cy="622569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Shape 96"/>
          <p:cNvSpPr/>
          <p:nvPr/>
        </p:nvSpPr>
        <p:spPr>
          <a:xfrm>
            <a:off x="0" y="0"/>
            <a:ext cx="12192000" cy="963039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Shape 9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8" name="Shape 9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9" name="Shape 9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888888"/>
                </a:buClr>
                <a:buSzPct val="25000"/>
                <a:buFont typeface="Calibri"/>
                <a:buNone/>
              </a:p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Shape 100"/>
          <p:cNvSpPr txBox="1"/>
          <p:nvPr/>
        </p:nvSpPr>
        <p:spPr>
          <a:xfrm>
            <a:off x="0" y="0"/>
            <a:ext cx="10894979" cy="96303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A3D53"/>
              </a:buClr>
              <a:buFont typeface="Geo"/>
              <a:buNone/>
            </a:pPr>
            <a:endParaRPr sz="3200" b="0" i="0" u="none" strike="noStrike" cap="none">
              <a:solidFill>
                <a:srgbClr val="4A3D53"/>
              </a:solidFill>
              <a:latin typeface="Geo"/>
              <a:ea typeface="Geo"/>
              <a:cs typeface="Geo"/>
              <a:sym typeface="Geo"/>
            </a:endParaRPr>
          </a:p>
        </p:txBody>
      </p:sp>
      <p:pic>
        <p:nvPicPr>
          <p:cNvPr id="101" name="Shape 10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894978" y="-23305"/>
            <a:ext cx="2195209" cy="1034019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Shape 102"/>
          <p:cNvSpPr txBox="1">
            <a:spLocks noGrp="1"/>
          </p:cNvSpPr>
          <p:nvPr>
            <p:ph type="title"/>
          </p:nvPr>
        </p:nvSpPr>
        <p:spPr>
          <a:xfrm>
            <a:off x="0" y="0"/>
            <a:ext cx="10894979" cy="9630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A3D53"/>
              </a:buClr>
              <a:buFont typeface="Geo"/>
              <a:buNone/>
              <a:defRPr sz="3200" b="1" i="0" u="none" strike="noStrike" cap="none">
                <a:solidFill>
                  <a:srgbClr val="4A3D53"/>
                </a:solidFill>
                <a:latin typeface="Geo"/>
                <a:ea typeface="Geo"/>
                <a:cs typeface="Geo"/>
                <a:sym typeface="Geo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800"/>
            </a:lvl2pPr>
            <a:lvl3pPr lvl="2" indent="0">
              <a:spcBef>
                <a:spcPts val="0"/>
              </a:spcBef>
              <a:buFont typeface="Arial"/>
              <a:buNone/>
              <a:defRPr sz="1800"/>
            </a:lvl3pPr>
            <a:lvl4pPr lvl="3" indent="0">
              <a:spcBef>
                <a:spcPts val="0"/>
              </a:spcBef>
              <a:buFont typeface="Arial"/>
              <a:buNone/>
              <a:defRPr sz="1800"/>
            </a:lvl4pPr>
            <a:lvl5pPr lvl="4" indent="0">
              <a:spcBef>
                <a:spcPts val="0"/>
              </a:spcBef>
              <a:buFont typeface="Arial"/>
              <a:buNone/>
              <a:defRPr sz="1800"/>
            </a:lvl5pPr>
            <a:lvl6pPr lvl="5" indent="0">
              <a:spcBef>
                <a:spcPts val="0"/>
              </a:spcBef>
              <a:buFont typeface="Arial"/>
              <a:buNone/>
              <a:defRPr sz="1800"/>
            </a:lvl6pPr>
            <a:lvl7pPr lvl="6" indent="0">
              <a:spcBef>
                <a:spcPts val="0"/>
              </a:spcBef>
              <a:buFont typeface="Arial"/>
              <a:buNone/>
              <a:defRPr sz="1800"/>
            </a:lvl7pPr>
            <a:lvl8pPr lvl="7" indent="0">
              <a:spcBef>
                <a:spcPts val="0"/>
              </a:spcBef>
              <a:buFont typeface="Arial"/>
              <a:buNone/>
              <a:defRPr sz="1800"/>
            </a:lvl8pPr>
            <a:lvl9pPr lvl="8" indent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168767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ytuł i zawartość">
    <p:bg>
      <p:bgPr>
        <a:solidFill>
          <a:srgbClr val="F5F5F5"/>
        </a:solid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/>
        </p:nvSpPr>
        <p:spPr>
          <a:xfrm>
            <a:off x="0" y="0"/>
            <a:ext cx="12192000" cy="963039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0" y="0"/>
            <a:ext cx="10894979" cy="9630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A3D53"/>
              </a:buClr>
              <a:buFont typeface="Geo"/>
              <a:buNone/>
              <a:defRPr sz="3200" b="1" i="0" u="none" strike="noStrike" cap="none">
                <a:solidFill>
                  <a:srgbClr val="4A3D53"/>
                </a:solidFill>
                <a:latin typeface="Geo"/>
                <a:ea typeface="Geo"/>
                <a:cs typeface="Geo"/>
                <a:sym typeface="Geo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800"/>
            </a:lvl2pPr>
            <a:lvl3pPr lvl="2" indent="0">
              <a:spcBef>
                <a:spcPts val="0"/>
              </a:spcBef>
              <a:buFont typeface="Arial"/>
              <a:buNone/>
              <a:defRPr sz="1800"/>
            </a:lvl3pPr>
            <a:lvl4pPr lvl="3" indent="0">
              <a:spcBef>
                <a:spcPts val="0"/>
              </a:spcBef>
              <a:buFont typeface="Arial"/>
              <a:buNone/>
              <a:defRPr sz="1800"/>
            </a:lvl4pPr>
            <a:lvl5pPr lvl="4" indent="0">
              <a:spcBef>
                <a:spcPts val="0"/>
              </a:spcBef>
              <a:buFont typeface="Arial"/>
              <a:buNone/>
              <a:defRPr sz="1800"/>
            </a:lvl5pPr>
            <a:lvl6pPr lvl="5" indent="0">
              <a:spcBef>
                <a:spcPts val="0"/>
              </a:spcBef>
              <a:buFont typeface="Arial"/>
              <a:buNone/>
              <a:defRPr sz="1800"/>
            </a:lvl6pPr>
            <a:lvl7pPr lvl="6" indent="0">
              <a:spcBef>
                <a:spcPts val="0"/>
              </a:spcBef>
              <a:buFont typeface="Arial"/>
              <a:buNone/>
              <a:defRPr sz="1800"/>
            </a:lvl7pPr>
            <a:lvl8pPr lvl="7" indent="0">
              <a:spcBef>
                <a:spcPts val="0"/>
              </a:spcBef>
              <a:buFont typeface="Arial"/>
              <a:buNone/>
              <a:defRPr sz="1800"/>
            </a:lvl8pPr>
            <a:lvl9pPr lvl="8" indent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838200" y="4202348"/>
            <a:ext cx="10515599" cy="207506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15151"/>
              </a:buClr>
              <a:buFont typeface="Arial"/>
              <a:buNone/>
              <a:defRPr sz="2800" b="0" i="0" u="none" strike="noStrike" cap="none">
                <a:solidFill>
                  <a:srgbClr val="51515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1515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51515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25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1515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rgbClr val="51515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1515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51515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1515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51515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888888"/>
                </a:buClr>
                <a:buSzPct val="25000"/>
                <a:buFont typeface="Calibri"/>
                <a:buNone/>
              </a:p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Shape 26"/>
          <p:cNvSpPr>
            <a:spLocks noGrp="1"/>
          </p:cNvSpPr>
          <p:nvPr>
            <p:ph type="pic" idx="2"/>
          </p:nvPr>
        </p:nvSpPr>
        <p:spPr>
          <a:xfrm>
            <a:off x="1896488" y="1459537"/>
            <a:ext cx="2247900" cy="2246311"/>
          </a:xfrm>
          <a:prstGeom prst="ellipse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127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25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body" idx="3"/>
          </p:nvPr>
        </p:nvSpPr>
        <p:spPr>
          <a:xfrm>
            <a:off x="4649923" y="1755605"/>
            <a:ext cx="4406900" cy="50545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75973"/>
              </a:buClr>
              <a:buFont typeface="Arial"/>
              <a:buNone/>
              <a:defRPr sz="2800" b="0" i="0" u="none" strike="noStrike" cap="none">
                <a:solidFill>
                  <a:srgbClr val="775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25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28" name="Shape 2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894978" y="-23305"/>
            <a:ext cx="2195209" cy="1034019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Shape 29"/>
          <p:cNvSpPr txBox="1">
            <a:spLocks noGrp="1"/>
          </p:cNvSpPr>
          <p:nvPr>
            <p:ph type="body" idx="4"/>
          </p:nvPr>
        </p:nvSpPr>
        <p:spPr>
          <a:xfrm>
            <a:off x="4649787" y="2368550"/>
            <a:ext cx="4406900" cy="13366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15151"/>
              </a:buClr>
              <a:buFont typeface="Arial"/>
              <a:buNone/>
              <a:defRPr sz="2400" b="0" i="0" u="none" strike="noStrike" cap="none">
                <a:solidFill>
                  <a:srgbClr val="51515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25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ytuł i zawartość">
    <p:bg>
      <p:bgPr>
        <a:blipFill rotWithShape="1">
          <a:blip r:embed="rId2">
            <a:alphaModFix/>
          </a:blip>
          <a:stretch>
            <a:fillRect t="-8998" b="-8997"/>
          </a:stretch>
        </a:blipFill>
        <a:effectLst/>
      </p:bgPr>
    </p:bg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/>
          <p:nvPr/>
        </p:nvSpPr>
        <p:spPr>
          <a:xfrm>
            <a:off x="0" y="0"/>
            <a:ext cx="12192000" cy="963039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Shape 32"/>
          <p:cNvSpPr txBox="1">
            <a:spLocks noGrp="1"/>
          </p:cNvSpPr>
          <p:nvPr>
            <p:ph type="title"/>
          </p:nvPr>
        </p:nvSpPr>
        <p:spPr>
          <a:xfrm>
            <a:off x="0" y="0"/>
            <a:ext cx="10894979" cy="9630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A3D53"/>
              </a:buClr>
              <a:buFont typeface="Geo"/>
              <a:buNone/>
              <a:defRPr sz="3200" b="1" i="0" u="none" strike="noStrike" cap="none">
                <a:solidFill>
                  <a:srgbClr val="4A3D53"/>
                </a:solidFill>
                <a:latin typeface="Geo"/>
                <a:ea typeface="Geo"/>
                <a:cs typeface="Geo"/>
                <a:sym typeface="Geo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800"/>
            </a:lvl2pPr>
            <a:lvl3pPr lvl="2" indent="0">
              <a:spcBef>
                <a:spcPts val="0"/>
              </a:spcBef>
              <a:buFont typeface="Arial"/>
              <a:buNone/>
              <a:defRPr sz="1800"/>
            </a:lvl3pPr>
            <a:lvl4pPr lvl="3" indent="0">
              <a:spcBef>
                <a:spcPts val="0"/>
              </a:spcBef>
              <a:buFont typeface="Arial"/>
              <a:buNone/>
              <a:defRPr sz="1800"/>
            </a:lvl4pPr>
            <a:lvl5pPr lvl="4" indent="0">
              <a:spcBef>
                <a:spcPts val="0"/>
              </a:spcBef>
              <a:buFont typeface="Arial"/>
              <a:buNone/>
              <a:defRPr sz="1800"/>
            </a:lvl5pPr>
            <a:lvl6pPr lvl="5" indent="0">
              <a:spcBef>
                <a:spcPts val="0"/>
              </a:spcBef>
              <a:buFont typeface="Arial"/>
              <a:buNone/>
              <a:defRPr sz="1800"/>
            </a:lvl6pPr>
            <a:lvl7pPr lvl="6" indent="0">
              <a:spcBef>
                <a:spcPts val="0"/>
              </a:spcBef>
              <a:buFont typeface="Arial"/>
              <a:buNone/>
              <a:defRPr sz="1800"/>
            </a:lvl7pPr>
            <a:lvl8pPr lvl="7" indent="0">
              <a:spcBef>
                <a:spcPts val="0"/>
              </a:spcBef>
              <a:buFont typeface="Arial"/>
              <a:buNone/>
              <a:defRPr sz="1800"/>
            </a:lvl8pPr>
            <a:lvl9pPr lvl="8" indent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body" idx="1"/>
          </p:nvPr>
        </p:nvSpPr>
        <p:spPr>
          <a:xfrm>
            <a:off x="838200" y="4202348"/>
            <a:ext cx="10515599" cy="207506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1515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51515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25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1515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rgbClr val="51515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1515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51515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1515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51515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888888"/>
                </a:buClr>
                <a:buSzPct val="25000"/>
                <a:buFont typeface="Calibri"/>
                <a:buNone/>
              </a:p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" name="Shape 37"/>
          <p:cNvSpPr>
            <a:spLocks noGrp="1"/>
          </p:cNvSpPr>
          <p:nvPr>
            <p:ph type="pic" idx="2"/>
          </p:nvPr>
        </p:nvSpPr>
        <p:spPr>
          <a:xfrm>
            <a:off x="1896488" y="1459537"/>
            <a:ext cx="2247900" cy="2246311"/>
          </a:xfrm>
          <a:prstGeom prst="ellipse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127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25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body" idx="3"/>
          </p:nvPr>
        </p:nvSpPr>
        <p:spPr>
          <a:xfrm>
            <a:off x="4649923" y="1755605"/>
            <a:ext cx="4406900" cy="50545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25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39" name="Shape 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94978" y="-23305"/>
            <a:ext cx="2195209" cy="1034019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Shape 40"/>
          <p:cNvSpPr txBox="1">
            <a:spLocks noGrp="1"/>
          </p:cNvSpPr>
          <p:nvPr>
            <p:ph type="body" idx="4"/>
          </p:nvPr>
        </p:nvSpPr>
        <p:spPr>
          <a:xfrm>
            <a:off x="4649787" y="2368550"/>
            <a:ext cx="4406900" cy="13366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25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Nagłówek sekcji">
    <p:bg>
      <p:bgPr>
        <a:blipFill rotWithShape="1">
          <a:blip r:embed="rId2">
            <a:alphaModFix/>
          </a:blip>
          <a:stretch>
            <a:fillRect t="-8998" b="-8997"/>
          </a:stretch>
        </a:blip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599" cy="28527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Geo"/>
              <a:buNone/>
              <a:defRPr sz="6000" b="0" i="0" u="none" strike="noStrike" cap="none">
                <a:solidFill>
                  <a:schemeClr val="lt1"/>
                </a:solidFill>
                <a:latin typeface="Geo"/>
                <a:ea typeface="Geo"/>
                <a:cs typeface="Geo"/>
                <a:sym typeface="Geo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800"/>
            </a:lvl2pPr>
            <a:lvl3pPr lvl="2" indent="0">
              <a:spcBef>
                <a:spcPts val="0"/>
              </a:spcBef>
              <a:buFont typeface="Arial"/>
              <a:buNone/>
              <a:defRPr sz="1800"/>
            </a:lvl3pPr>
            <a:lvl4pPr lvl="3" indent="0">
              <a:spcBef>
                <a:spcPts val="0"/>
              </a:spcBef>
              <a:buFont typeface="Arial"/>
              <a:buNone/>
              <a:defRPr sz="1800"/>
            </a:lvl4pPr>
            <a:lvl5pPr lvl="4" indent="0">
              <a:spcBef>
                <a:spcPts val="0"/>
              </a:spcBef>
              <a:buFont typeface="Arial"/>
              <a:buNone/>
              <a:defRPr sz="1800"/>
            </a:lvl5pPr>
            <a:lvl6pPr lvl="5" indent="0">
              <a:spcBef>
                <a:spcPts val="0"/>
              </a:spcBef>
              <a:buFont typeface="Arial"/>
              <a:buNone/>
              <a:defRPr sz="1800"/>
            </a:lvl6pPr>
            <a:lvl7pPr lvl="6" indent="0">
              <a:spcBef>
                <a:spcPts val="0"/>
              </a:spcBef>
              <a:buFont typeface="Arial"/>
              <a:buNone/>
              <a:defRPr sz="1800"/>
            </a:lvl7pPr>
            <a:lvl8pPr lvl="7" indent="0">
              <a:spcBef>
                <a:spcPts val="0"/>
              </a:spcBef>
              <a:buFont typeface="Arial"/>
              <a:buNone/>
              <a:defRPr sz="1800"/>
            </a:lvl8pPr>
            <a:lvl9pPr lvl="8" indent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body" idx="1"/>
          </p:nvPr>
        </p:nvSpPr>
        <p:spPr>
          <a:xfrm>
            <a:off x="831850" y="4589462"/>
            <a:ext cx="10515599" cy="15001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Geo"/>
                <a:ea typeface="Geo"/>
                <a:cs typeface="Geo"/>
                <a:sym typeface="Geo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888888"/>
                </a:buClr>
                <a:buSzPct val="25000"/>
                <a:buFont typeface="Calibri"/>
                <a:buNone/>
              </a:p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" name="Shape 47"/>
          <p:cNvSpPr/>
          <p:nvPr/>
        </p:nvSpPr>
        <p:spPr>
          <a:xfrm>
            <a:off x="0" y="0"/>
            <a:ext cx="12192000" cy="963039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8" name="Shape 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66944" y="-35491"/>
            <a:ext cx="2195209" cy="10340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wa elementy zawartości">
    <p:bg>
      <p:bgPr>
        <a:blipFill rotWithShape="1">
          <a:blip r:embed="rId2">
            <a:alphaModFix/>
          </a:blip>
          <a:stretch>
            <a:fillRect t="-8998" b="-8997"/>
          </a:stretch>
        </a:blip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0" y="4241260"/>
            <a:ext cx="12192000" cy="261674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" name="Shape 51"/>
          <p:cNvSpPr/>
          <p:nvPr/>
        </p:nvSpPr>
        <p:spPr>
          <a:xfrm>
            <a:off x="1118679" y="1669913"/>
            <a:ext cx="9954638" cy="4027252"/>
          </a:xfrm>
          <a:prstGeom prst="rect">
            <a:avLst/>
          </a:prstGeom>
          <a:solidFill>
            <a:srgbClr val="515151">
              <a:alpha val="49411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" name="Shape 52"/>
          <p:cNvSpPr/>
          <p:nvPr/>
        </p:nvSpPr>
        <p:spPr>
          <a:xfrm>
            <a:off x="1066800" y="1595333"/>
            <a:ext cx="10058398" cy="4027252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" name="Shape 53"/>
          <p:cNvSpPr/>
          <p:nvPr/>
        </p:nvSpPr>
        <p:spPr>
          <a:xfrm>
            <a:off x="2841997" y="1595333"/>
            <a:ext cx="6478621" cy="301558"/>
          </a:xfrm>
          <a:prstGeom prst="rect">
            <a:avLst/>
          </a:prstGeom>
          <a:solidFill>
            <a:srgbClr val="515151">
              <a:alpha val="49411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" name="Shape 54"/>
          <p:cNvSpPr txBox="1">
            <a:spLocks noGrp="1"/>
          </p:cNvSpPr>
          <p:nvPr>
            <p:ph type="title"/>
          </p:nvPr>
        </p:nvSpPr>
        <p:spPr>
          <a:xfrm>
            <a:off x="2892155" y="1111553"/>
            <a:ext cx="6378305" cy="717247"/>
          </a:xfrm>
          <a:prstGeom prst="rect">
            <a:avLst/>
          </a:prstGeom>
          <a:solidFill>
            <a:srgbClr val="775973"/>
          </a:solidFill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Geo"/>
              <a:buNone/>
              <a:defRPr sz="3200" b="1" i="0" u="none" strike="noStrike" cap="none">
                <a:solidFill>
                  <a:schemeClr val="lt1"/>
                </a:solidFill>
                <a:latin typeface="Geo"/>
                <a:ea typeface="Geo"/>
                <a:cs typeface="Geo"/>
                <a:sym typeface="Geo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800"/>
            </a:lvl2pPr>
            <a:lvl3pPr lvl="2" indent="0">
              <a:spcBef>
                <a:spcPts val="0"/>
              </a:spcBef>
              <a:buFont typeface="Arial"/>
              <a:buNone/>
              <a:defRPr sz="1800"/>
            </a:lvl3pPr>
            <a:lvl4pPr lvl="3" indent="0">
              <a:spcBef>
                <a:spcPts val="0"/>
              </a:spcBef>
              <a:buFont typeface="Arial"/>
              <a:buNone/>
              <a:defRPr sz="1800"/>
            </a:lvl4pPr>
            <a:lvl5pPr lvl="4" indent="0">
              <a:spcBef>
                <a:spcPts val="0"/>
              </a:spcBef>
              <a:buFont typeface="Arial"/>
              <a:buNone/>
              <a:defRPr sz="1800"/>
            </a:lvl5pPr>
            <a:lvl6pPr lvl="5" indent="0">
              <a:spcBef>
                <a:spcPts val="0"/>
              </a:spcBef>
              <a:buFont typeface="Arial"/>
              <a:buNone/>
              <a:defRPr sz="1800"/>
            </a:lvl6pPr>
            <a:lvl7pPr lvl="6" indent="0">
              <a:spcBef>
                <a:spcPts val="0"/>
              </a:spcBef>
              <a:buFont typeface="Arial"/>
              <a:buNone/>
              <a:defRPr sz="1800"/>
            </a:lvl7pPr>
            <a:lvl8pPr lvl="7" indent="0">
              <a:spcBef>
                <a:spcPts val="0"/>
              </a:spcBef>
              <a:buFont typeface="Arial"/>
              <a:buNone/>
              <a:defRPr sz="1800"/>
            </a:lvl8pPr>
            <a:lvl9pPr lvl="8" indent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body" idx="1"/>
          </p:nvPr>
        </p:nvSpPr>
        <p:spPr>
          <a:xfrm>
            <a:off x="1962635" y="2101781"/>
            <a:ext cx="8266721" cy="242178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15151"/>
              </a:buClr>
              <a:buFont typeface="Arial"/>
              <a:buNone/>
              <a:defRPr sz="2400" b="0" i="0" u="none" strike="noStrike" cap="none">
                <a:solidFill>
                  <a:srgbClr val="51515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25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56" name="Shape 5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86400" y="4554625"/>
            <a:ext cx="2195209" cy="10340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Dwa elementy zawartości">
    <p:bg>
      <p:bgPr>
        <a:blipFill rotWithShape="1">
          <a:blip r:embed="rId2">
            <a:alphaModFix/>
          </a:blip>
          <a:stretch>
            <a:fillRect t="-8998" b="-8997"/>
          </a:stretch>
        </a:blip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/>
          <p:nvPr/>
        </p:nvSpPr>
        <p:spPr>
          <a:xfrm>
            <a:off x="0" y="4388794"/>
            <a:ext cx="12192000" cy="261674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Shape 59"/>
          <p:cNvSpPr/>
          <p:nvPr/>
        </p:nvSpPr>
        <p:spPr>
          <a:xfrm>
            <a:off x="610360" y="2701043"/>
            <a:ext cx="6177065" cy="4027252"/>
          </a:xfrm>
          <a:prstGeom prst="rect">
            <a:avLst/>
          </a:prstGeom>
          <a:solidFill>
            <a:srgbClr val="515151">
              <a:alpha val="49411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" name="Shape 60"/>
          <p:cNvSpPr/>
          <p:nvPr/>
        </p:nvSpPr>
        <p:spPr>
          <a:xfrm>
            <a:off x="558479" y="2626466"/>
            <a:ext cx="6241451" cy="4027252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" name="Shape 61"/>
          <p:cNvSpPr txBox="1">
            <a:spLocks noGrp="1"/>
          </p:cNvSpPr>
          <p:nvPr>
            <p:ph type="title"/>
          </p:nvPr>
        </p:nvSpPr>
        <p:spPr>
          <a:xfrm>
            <a:off x="0" y="1232337"/>
            <a:ext cx="12191997" cy="717247"/>
          </a:xfrm>
          <a:prstGeom prst="rect">
            <a:avLst/>
          </a:prstGeom>
          <a:solidFill>
            <a:srgbClr val="775973"/>
          </a:solidFill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Geo"/>
              <a:buNone/>
              <a:defRPr sz="3200" b="1" i="0" u="none" strike="noStrike" cap="none">
                <a:solidFill>
                  <a:schemeClr val="lt1"/>
                </a:solidFill>
                <a:latin typeface="Geo"/>
                <a:ea typeface="Geo"/>
                <a:cs typeface="Geo"/>
                <a:sym typeface="Geo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800"/>
            </a:lvl2pPr>
            <a:lvl3pPr lvl="2" indent="0">
              <a:spcBef>
                <a:spcPts val="0"/>
              </a:spcBef>
              <a:buFont typeface="Arial"/>
              <a:buNone/>
              <a:defRPr sz="1800"/>
            </a:lvl3pPr>
            <a:lvl4pPr lvl="3" indent="0">
              <a:spcBef>
                <a:spcPts val="0"/>
              </a:spcBef>
              <a:buFont typeface="Arial"/>
              <a:buNone/>
              <a:defRPr sz="1800"/>
            </a:lvl4pPr>
            <a:lvl5pPr lvl="4" indent="0">
              <a:spcBef>
                <a:spcPts val="0"/>
              </a:spcBef>
              <a:buFont typeface="Arial"/>
              <a:buNone/>
              <a:defRPr sz="1800"/>
            </a:lvl5pPr>
            <a:lvl6pPr lvl="5" indent="0">
              <a:spcBef>
                <a:spcPts val="0"/>
              </a:spcBef>
              <a:buFont typeface="Arial"/>
              <a:buNone/>
              <a:defRPr sz="1800"/>
            </a:lvl6pPr>
            <a:lvl7pPr lvl="6" indent="0">
              <a:spcBef>
                <a:spcPts val="0"/>
              </a:spcBef>
              <a:buFont typeface="Arial"/>
              <a:buNone/>
              <a:defRPr sz="1800"/>
            </a:lvl7pPr>
            <a:lvl8pPr lvl="7" indent="0">
              <a:spcBef>
                <a:spcPts val="0"/>
              </a:spcBef>
              <a:buFont typeface="Arial"/>
              <a:buNone/>
              <a:defRPr sz="1800"/>
            </a:lvl8pPr>
            <a:lvl9pPr lvl="8" indent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pic>
        <p:nvPicPr>
          <p:cNvPr id="62" name="Shape 6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87344" y="123740"/>
            <a:ext cx="2195209" cy="1034019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Shape 63"/>
          <p:cNvSpPr/>
          <p:nvPr/>
        </p:nvSpPr>
        <p:spPr>
          <a:xfrm>
            <a:off x="7299189" y="2701043"/>
            <a:ext cx="4285014" cy="4027252"/>
          </a:xfrm>
          <a:prstGeom prst="rect">
            <a:avLst/>
          </a:prstGeom>
          <a:solidFill>
            <a:srgbClr val="515151">
              <a:alpha val="49411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Shape 64"/>
          <p:cNvSpPr>
            <a:spLocks noGrp="1"/>
          </p:cNvSpPr>
          <p:nvPr>
            <p:ph type="pic" idx="2"/>
          </p:nvPr>
        </p:nvSpPr>
        <p:spPr>
          <a:xfrm>
            <a:off x="7252485" y="2626466"/>
            <a:ext cx="4331501" cy="402759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127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25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777875" y="2801938"/>
            <a:ext cx="5807075" cy="36766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15151"/>
              </a:buClr>
              <a:buFont typeface="Arial"/>
              <a:buNone/>
              <a:defRPr sz="2800" b="0" i="0" u="none" strike="noStrike" cap="none">
                <a:solidFill>
                  <a:srgbClr val="51515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1515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51515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25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1515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rgbClr val="51515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1515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51515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1515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51515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Porównanie">
    <p:bg>
      <p:bgPr>
        <a:blipFill rotWithShape="1">
          <a:blip r:embed="rId2">
            <a:alphaModFix/>
          </a:blip>
          <a:stretch>
            <a:fillRect t="-8998" b="-8997"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>
            <a:spLocks noGrp="1"/>
          </p:cNvSpPr>
          <p:nvPr>
            <p:ph type="title"/>
          </p:nvPr>
        </p:nvSpPr>
        <p:spPr>
          <a:xfrm>
            <a:off x="0" y="919570"/>
            <a:ext cx="12192000" cy="656279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A3D53"/>
              </a:buClr>
              <a:buFont typeface="Geo"/>
              <a:buNone/>
              <a:defRPr sz="3200" b="1" i="0" u="none" strike="noStrike" cap="none">
                <a:solidFill>
                  <a:srgbClr val="4A3D53"/>
                </a:solidFill>
                <a:latin typeface="Geo"/>
                <a:ea typeface="Geo"/>
                <a:cs typeface="Geo"/>
                <a:sym typeface="Geo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800"/>
            </a:lvl2pPr>
            <a:lvl3pPr lvl="2" indent="0">
              <a:spcBef>
                <a:spcPts val="0"/>
              </a:spcBef>
              <a:buFont typeface="Arial"/>
              <a:buNone/>
              <a:defRPr sz="1800"/>
            </a:lvl3pPr>
            <a:lvl4pPr lvl="3" indent="0">
              <a:spcBef>
                <a:spcPts val="0"/>
              </a:spcBef>
              <a:buFont typeface="Arial"/>
              <a:buNone/>
              <a:defRPr sz="1800"/>
            </a:lvl4pPr>
            <a:lvl5pPr lvl="4" indent="0">
              <a:spcBef>
                <a:spcPts val="0"/>
              </a:spcBef>
              <a:buFont typeface="Arial"/>
              <a:buNone/>
              <a:defRPr sz="1800"/>
            </a:lvl5pPr>
            <a:lvl6pPr lvl="5" indent="0">
              <a:spcBef>
                <a:spcPts val="0"/>
              </a:spcBef>
              <a:buFont typeface="Arial"/>
              <a:buNone/>
              <a:defRPr sz="1800"/>
            </a:lvl6pPr>
            <a:lvl7pPr lvl="6" indent="0">
              <a:spcBef>
                <a:spcPts val="0"/>
              </a:spcBef>
              <a:buFont typeface="Arial"/>
              <a:buNone/>
              <a:defRPr sz="1800"/>
            </a:lvl7pPr>
            <a:lvl8pPr lvl="7" indent="0">
              <a:spcBef>
                <a:spcPts val="0"/>
              </a:spcBef>
              <a:buFont typeface="Arial"/>
              <a:buNone/>
              <a:defRPr sz="1800"/>
            </a:lvl8pPr>
            <a:lvl9pPr lvl="8" indent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839787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sz="2400" b="1" i="0" u="none" strike="noStrike" cap="none">
                <a:solidFill>
                  <a:schemeClr val="lt1"/>
                </a:solidFill>
                <a:latin typeface="Geo"/>
                <a:ea typeface="Geo"/>
                <a:cs typeface="Geo"/>
                <a:sym typeface="Geo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body" idx="2"/>
          </p:nvPr>
        </p:nvSpPr>
        <p:spPr>
          <a:xfrm>
            <a:off x="839787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1515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51515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25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1515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rgbClr val="51515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1515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51515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1515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51515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6" cy="82391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sz="2400" b="1" i="0" u="none" strike="noStrike" cap="none">
                <a:solidFill>
                  <a:schemeClr val="lt1"/>
                </a:solidFill>
                <a:latin typeface="Geo"/>
                <a:ea typeface="Geo"/>
                <a:cs typeface="Geo"/>
                <a:sym typeface="Geo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6" cy="36845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1515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51515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1515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51515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1515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51515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1515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51515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3" name="Shape 7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4" name="Shape 7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888888"/>
                </a:buClr>
                <a:buSzPct val="25000"/>
                <a:buFont typeface="Calibri"/>
                <a:buNone/>
              </a:p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5" name="Shape 75"/>
          <p:cNvPicPr preferRelativeResize="0"/>
          <p:nvPr/>
        </p:nvPicPr>
        <p:blipFill/>
        <p:spPr>
          <a:xfrm>
            <a:off x="5593405" y="16902"/>
            <a:ext cx="1916348" cy="9026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Porównanie">
    <p:bg>
      <p:bgPr>
        <a:blipFill rotWithShape="1">
          <a:blip r:embed="rId2">
            <a:alphaModFix/>
          </a:blip>
          <a:stretch>
            <a:fillRect t="-8998" b="-8997"/>
          </a:stretch>
        </a:blip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/>
          <p:nvPr/>
        </p:nvSpPr>
        <p:spPr>
          <a:xfrm>
            <a:off x="838200" y="1681163"/>
            <a:ext cx="10515599" cy="5176836"/>
          </a:xfrm>
          <a:prstGeom prst="rect">
            <a:avLst/>
          </a:prstGeom>
          <a:solidFill>
            <a:srgbClr val="F5F5F5"/>
          </a:solidFill>
          <a:ln w="12700" cap="flat" cmpd="sng">
            <a:solidFill>
              <a:srgbClr val="42719B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" name="Shape 78"/>
          <p:cNvSpPr txBox="1">
            <a:spLocks noGrp="1"/>
          </p:cNvSpPr>
          <p:nvPr>
            <p:ph type="title"/>
          </p:nvPr>
        </p:nvSpPr>
        <p:spPr>
          <a:xfrm>
            <a:off x="0" y="919570"/>
            <a:ext cx="12192000" cy="656279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A3D53"/>
              </a:buClr>
              <a:buFont typeface="Geo"/>
              <a:buNone/>
              <a:defRPr sz="3200" b="1" i="0" u="none" strike="noStrike" cap="none">
                <a:solidFill>
                  <a:srgbClr val="4A3D53"/>
                </a:solidFill>
                <a:latin typeface="Geo"/>
                <a:ea typeface="Geo"/>
                <a:cs typeface="Geo"/>
                <a:sym typeface="Geo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800"/>
            </a:lvl2pPr>
            <a:lvl3pPr lvl="2" indent="0">
              <a:spcBef>
                <a:spcPts val="0"/>
              </a:spcBef>
              <a:buFont typeface="Arial"/>
              <a:buNone/>
              <a:defRPr sz="1800"/>
            </a:lvl3pPr>
            <a:lvl4pPr lvl="3" indent="0">
              <a:spcBef>
                <a:spcPts val="0"/>
              </a:spcBef>
              <a:buFont typeface="Arial"/>
              <a:buNone/>
              <a:defRPr sz="1800"/>
            </a:lvl4pPr>
            <a:lvl5pPr lvl="4" indent="0">
              <a:spcBef>
                <a:spcPts val="0"/>
              </a:spcBef>
              <a:buFont typeface="Arial"/>
              <a:buNone/>
              <a:defRPr sz="1800"/>
            </a:lvl5pPr>
            <a:lvl6pPr lvl="5" indent="0">
              <a:spcBef>
                <a:spcPts val="0"/>
              </a:spcBef>
              <a:buFont typeface="Arial"/>
              <a:buNone/>
              <a:defRPr sz="1800"/>
            </a:lvl6pPr>
            <a:lvl7pPr lvl="6" indent="0">
              <a:spcBef>
                <a:spcPts val="0"/>
              </a:spcBef>
              <a:buFont typeface="Arial"/>
              <a:buNone/>
              <a:defRPr sz="1800"/>
            </a:lvl7pPr>
            <a:lvl8pPr lvl="7" indent="0">
              <a:spcBef>
                <a:spcPts val="0"/>
              </a:spcBef>
              <a:buFont typeface="Arial"/>
              <a:buNone/>
              <a:defRPr sz="1800"/>
            </a:lvl8pPr>
            <a:lvl9pPr lvl="8" indent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839787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75973"/>
              </a:buClr>
              <a:buFont typeface="Arial"/>
              <a:buNone/>
              <a:defRPr sz="2400" b="1" i="0" u="none" strike="noStrike" cap="none">
                <a:solidFill>
                  <a:srgbClr val="775973"/>
                </a:solidFill>
                <a:latin typeface="Geo"/>
                <a:ea typeface="Geo"/>
                <a:cs typeface="Geo"/>
                <a:sym typeface="Geo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body" idx="2"/>
          </p:nvPr>
        </p:nvSpPr>
        <p:spPr>
          <a:xfrm>
            <a:off x="839787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15151"/>
              </a:buClr>
              <a:buFont typeface="Arial"/>
              <a:buNone/>
              <a:defRPr sz="2400" b="0" i="0" u="none" strike="noStrike" cap="none">
                <a:solidFill>
                  <a:srgbClr val="51515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1515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51515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25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1515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rgbClr val="51515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1515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51515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1515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51515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1" name="Shape 81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6" cy="82391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75973"/>
              </a:buClr>
              <a:buFont typeface="Arial"/>
              <a:buNone/>
              <a:defRPr sz="2400" b="1" i="0" u="none" strike="noStrike" cap="none">
                <a:solidFill>
                  <a:srgbClr val="775973"/>
                </a:solidFill>
                <a:latin typeface="Geo"/>
                <a:ea typeface="Geo"/>
                <a:cs typeface="Geo"/>
                <a:sym typeface="Geo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2" name="Shape 82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6" cy="36845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15151"/>
              </a:buClr>
              <a:buFont typeface="Arial"/>
              <a:buNone/>
              <a:defRPr sz="2400" b="0" i="0" u="none" strike="noStrike" cap="none">
                <a:solidFill>
                  <a:srgbClr val="51515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1515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51515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1515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51515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1515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51515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1515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51515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3" name="Shape 8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4" name="Shape 8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5" name="Shape 8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888888"/>
                </a:buClr>
                <a:buSzPct val="25000"/>
                <a:buFont typeface="Calibri"/>
                <a:buNone/>
              </a:p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6" name="Shape 86"/>
          <p:cNvPicPr preferRelativeResize="0"/>
          <p:nvPr/>
        </p:nvPicPr>
        <p:blipFill/>
        <p:spPr>
          <a:xfrm>
            <a:off x="5593405" y="16902"/>
            <a:ext cx="1916348" cy="9026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Obraz z podpisem">
    <p:bg>
      <p:bgPr>
        <a:solidFill>
          <a:srgbClr val="F5F5F5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/>
          <p:nvPr/>
        </p:nvSpPr>
        <p:spPr>
          <a:xfrm>
            <a:off x="0" y="0"/>
            <a:ext cx="5183186" cy="68580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Shape 89"/>
          <p:cNvSpPr/>
          <p:nvPr/>
        </p:nvSpPr>
        <p:spPr>
          <a:xfrm>
            <a:off x="311286" y="0"/>
            <a:ext cx="4460737" cy="2057400"/>
          </a:xfrm>
          <a:prstGeom prst="rect">
            <a:avLst/>
          </a:prstGeom>
          <a:solidFill>
            <a:srgbClr val="775973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Shape 90"/>
          <p:cNvSpPr txBox="1">
            <a:spLocks noGrp="1"/>
          </p:cNvSpPr>
          <p:nvPr>
            <p:ph type="title"/>
          </p:nvPr>
        </p:nvSpPr>
        <p:spPr>
          <a:xfrm>
            <a:off x="311286" y="1281000"/>
            <a:ext cx="4460737" cy="77639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Geo"/>
              <a:buNone/>
              <a:defRPr sz="3200" b="1" i="0" u="none" strike="noStrike" cap="none">
                <a:solidFill>
                  <a:schemeClr val="lt1"/>
                </a:solidFill>
                <a:latin typeface="Geo"/>
                <a:ea typeface="Geo"/>
                <a:cs typeface="Geo"/>
                <a:sym typeface="Geo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800"/>
            </a:lvl2pPr>
            <a:lvl3pPr lvl="2" indent="0">
              <a:spcBef>
                <a:spcPts val="0"/>
              </a:spcBef>
              <a:buFont typeface="Arial"/>
              <a:buNone/>
              <a:defRPr sz="1800"/>
            </a:lvl3pPr>
            <a:lvl4pPr lvl="3" indent="0">
              <a:spcBef>
                <a:spcPts val="0"/>
              </a:spcBef>
              <a:buFont typeface="Arial"/>
              <a:buNone/>
              <a:defRPr sz="1800"/>
            </a:lvl4pPr>
            <a:lvl5pPr lvl="4" indent="0">
              <a:spcBef>
                <a:spcPts val="0"/>
              </a:spcBef>
              <a:buFont typeface="Arial"/>
              <a:buNone/>
              <a:defRPr sz="1800"/>
            </a:lvl5pPr>
            <a:lvl6pPr lvl="5" indent="0">
              <a:spcBef>
                <a:spcPts val="0"/>
              </a:spcBef>
              <a:buFont typeface="Arial"/>
              <a:buNone/>
              <a:defRPr sz="1800"/>
            </a:lvl6pPr>
            <a:lvl7pPr lvl="6" indent="0">
              <a:spcBef>
                <a:spcPts val="0"/>
              </a:spcBef>
              <a:buFont typeface="Arial"/>
              <a:buNone/>
              <a:defRPr sz="1800"/>
            </a:lvl7pPr>
            <a:lvl8pPr lvl="7" indent="0">
              <a:spcBef>
                <a:spcPts val="0"/>
              </a:spcBef>
              <a:buFont typeface="Arial"/>
              <a:buNone/>
              <a:defRPr sz="1800"/>
            </a:lvl8pPr>
            <a:lvl9pPr lvl="8" indent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91" name="Shape 91"/>
          <p:cNvSpPr>
            <a:spLocks noGrp="1"/>
          </p:cNvSpPr>
          <p:nvPr>
            <p:ph type="pic" idx="2"/>
          </p:nvPr>
        </p:nvSpPr>
        <p:spPr>
          <a:xfrm>
            <a:off x="5183187" y="0"/>
            <a:ext cx="7008810" cy="685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311286" y="2057400"/>
            <a:ext cx="4460737" cy="48006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15151"/>
              </a:buClr>
              <a:buFont typeface="Arial"/>
              <a:buNone/>
              <a:defRPr sz="2800" b="0" i="0" u="none" strike="noStrike" cap="none">
                <a:solidFill>
                  <a:srgbClr val="51515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93" name="Shape 9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13866" y="224480"/>
            <a:ext cx="2195209" cy="10340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800"/>
            </a:lvl2pPr>
            <a:lvl3pPr lvl="2" indent="0">
              <a:spcBef>
                <a:spcPts val="0"/>
              </a:spcBef>
              <a:buFont typeface="Arial"/>
              <a:buNone/>
              <a:defRPr sz="1800"/>
            </a:lvl3pPr>
            <a:lvl4pPr lvl="3" indent="0">
              <a:spcBef>
                <a:spcPts val="0"/>
              </a:spcBef>
              <a:buFont typeface="Arial"/>
              <a:buNone/>
              <a:defRPr sz="1800"/>
            </a:lvl4pPr>
            <a:lvl5pPr lvl="4" indent="0">
              <a:spcBef>
                <a:spcPts val="0"/>
              </a:spcBef>
              <a:buFont typeface="Arial"/>
              <a:buNone/>
              <a:defRPr sz="1800"/>
            </a:lvl5pPr>
            <a:lvl6pPr lvl="5" indent="0">
              <a:spcBef>
                <a:spcPts val="0"/>
              </a:spcBef>
              <a:buFont typeface="Arial"/>
              <a:buNone/>
              <a:defRPr sz="1800"/>
            </a:lvl6pPr>
            <a:lvl7pPr lvl="6" indent="0">
              <a:spcBef>
                <a:spcPts val="0"/>
              </a:spcBef>
              <a:buFont typeface="Arial"/>
              <a:buNone/>
              <a:defRPr sz="1800"/>
            </a:lvl7pPr>
            <a:lvl8pPr lvl="7" indent="0">
              <a:spcBef>
                <a:spcPts val="0"/>
              </a:spcBef>
              <a:buFont typeface="Arial"/>
              <a:buNone/>
              <a:defRPr sz="1800"/>
            </a:lvl8pPr>
            <a:lvl9pPr lvl="8" indent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599" cy="43513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127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25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Shape 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Shape 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888888"/>
                </a:buClr>
                <a:buSzPct val="25000"/>
                <a:buFont typeface="Calibri"/>
                <a:buNone/>
              </a:p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8" r:id="rId10"/>
    <p:sldLayoutId id="2147483659" r:id="rId11"/>
    <p:sldLayoutId id="2147483660" r:id="rId12"/>
    <p:sldLayoutId id="2147483661" r:id="rId13"/>
    <p:sldLayoutId id="2147483663" r:id="rId14"/>
    <p:sldLayoutId id="2147483664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://www.mysql.com/products/connector/" TargetMode="External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oracle.com/javase/8/docs/api/java/sql/package-summary.html" TargetMode="External"/><Relationship Id="rId2" Type="http://schemas.openxmlformats.org/officeDocument/2006/relationships/hyperlink" Target="https://docs.oracle.com/javase/8/docs/technotes/guides/jdbc/" TargetMode="Externa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3.gif"/><Relationship Id="rId5" Type="http://schemas.openxmlformats.org/officeDocument/2006/relationships/image" Target="../media/image12.gif"/><Relationship Id="rId4" Type="http://schemas.openxmlformats.org/officeDocument/2006/relationships/hyperlink" Target="https://docs.oracle.com/javase/8/docs/api/javax/sql/package-summary.html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oracle.com/javase/8/docs/api/javax/sql/DataSource.html" TargetMode="External"/><Relationship Id="rId2" Type="http://schemas.openxmlformats.org/officeDocument/2006/relationships/hyperlink" Target="https://docs.oracle.com/javase/8/docs/api/java/sql/DriverManager.html" TargetMode="Externa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hyperlink" Target="https://jdbc.postgresql.org/download.html" TargetMode="External"/><Relationship Id="rId7" Type="http://schemas.openxmlformats.org/officeDocument/2006/relationships/image" Target="../media/image18.jpeg"/><Relationship Id="rId2" Type="http://schemas.openxmlformats.org/officeDocument/2006/relationships/hyperlink" Target="http://www.oracle.com/technetwork/database/features/jdbc/index-091264.html" TargetMode="Externa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7.gif"/><Relationship Id="rId5" Type="http://schemas.openxmlformats.org/officeDocument/2006/relationships/hyperlink" Target="https://docs.microsoft.com/en-us/sql/connect/sql-connection-libraries#anchor-20-drivers-relational-access" TargetMode="External"/><Relationship Id="rId4" Type="http://schemas.openxmlformats.org/officeDocument/2006/relationships/hyperlink" Target="https://dev.mysql.com/downloads/connector/" TargetMode="External"/><Relationship Id="rId9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jdbc.postgresql.org/documentation/80/connect.html" TargetMode="External"/><Relationship Id="rId2" Type="http://schemas.openxmlformats.org/officeDocument/2006/relationships/hyperlink" Target="https://docs.oracle.com/cd/B28359_01/java.111/b31224/urls.htm" TargetMode="External"/><Relationship Id="rId1" Type="http://schemas.openxmlformats.org/officeDocument/2006/relationships/slideLayout" Target="../slideLayouts/slideLayout15.xml"/><Relationship Id="rId5" Type="http://schemas.openxmlformats.org/officeDocument/2006/relationships/hyperlink" Target="https://docs.microsoft.com/en-us/sql/connect/jdbc/building-the-connection-url" TargetMode="External"/><Relationship Id="rId4" Type="http://schemas.openxmlformats.org/officeDocument/2006/relationships/hyperlink" Target="https://dev.mysql.com/doc/connector-j/5.1/en/connector-j-reference-configuration-properties.html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tutorialspoint.com/jdbc/jdbc-result-sets.htm" TargetMode="External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5.xml"/><Relationship Id="rId5" Type="http://schemas.openxmlformats.org/officeDocument/2006/relationships/hyperlink" Target="https://github.com/hibernate" TargetMode="External"/><Relationship Id="rId4" Type="http://schemas.openxmlformats.org/officeDocument/2006/relationships/hyperlink" Target="http://hibernate.org/orm/releases/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7.tif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695400" y="3356992"/>
            <a:ext cx="11097927" cy="2387600"/>
          </a:xfrm>
        </p:spPr>
        <p:txBody>
          <a:bodyPr>
            <a:normAutofit fontScale="90000"/>
          </a:bodyPr>
          <a:lstStyle/>
          <a:p>
            <a:r>
              <a:rPr lang="pl-PL" b="1" dirty="0" smtClean="0"/>
              <a:t>Bazy danych - </a:t>
            </a:r>
            <a:r>
              <a:rPr lang="pl-PL" b="1" dirty="0" smtClean="0"/>
              <a:t>JDBC</a:t>
            </a:r>
            <a:r>
              <a:rPr lang="pl-PL" b="1" dirty="0" smtClean="0"/>
              <a:t/>
            </a:r>
            <a:br>
              <a:rPr lang="pl-PL" b="1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pl-PL" sz="4000" dirty="0" smtClean="0"/>
              <a:t>1. Wprowadzenie</a:t>
            </a:r>
            <a:br>
              <a:rPr lang="pl-PL" sz="4000" dirty="0" smtClean="0"/>
            </a:br>
            <a:r>
              <a:rPr lang="pl-PL" sz="4000" dirty="0" smtClean="0"/>
              <a:t>2. ODBC/JDBC – konektory</a:t>
            </a:r>
            <a:br>
              <a:rPr lang="pl-PL" sz="4000" dirty="0" smtClean="0"/>
            </a:br>
            <a:r>
              <a:rPr lang="pl-PL" sz="4000" dirty="0" smtClean="0"/>
              <a:t>3. Object-</a:t>
            </a:r>
            <a:r>
              <a:rPr lang="pl-PL" sz="4000" dirty="0" err="1"/>
              <a:t>R</a:t>
            </a:r>
            <a:r>
              <a:rPr lang="pl-PL" sz="4000" dirty="0" err="1" smtClean="0"/>
              <a:t>elational</a:t>
            </a:r>
            <a:r>
              <a:rPr lang="pl-PL" sz="4000" dirty="0" smtClean="0"/>
              <a:t> </a:t>
            </a:r>
            <a:r>
              <a:rPr lang="pl-PL" sz="4000" dirty="0" err="1" smtClean="0"/>
              <a:t>Mapping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2709147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solidFill>
                  <a:srgbClr val="FF0000"/>
                </a:solidFill>
              </a:rPr>
              <a:t>T</a:t>
            </a:r>
            <a:r>
              <a:rPr lang="en-US" dirty="0" err="1" smtClean="0">
                <a:solidFill>
                  <a:schemeClr val="tx1"/>
                </a:solidFill>
              </a:rPr>
              <a:t>ypy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R</a:t>
            </a:r>
            <a:r>
              <a:rPr lang="en-US" dirty="0" err="1" smtClean="0">
                <a:solidFill>
                  <a:schemeClr val="tx1"/>
                </a:solidFill>
              </a:rPr>
              <a:t>elacji</a:t>
            </a:r>
            <a:r>
              <a:rPr lang="en-US" dirty="0" smtClean="0">
                <a:solidFill>
                  <a:schemeClr val="tx1"/>
                </a:solidFill>
              </a:rPr>
              <a:t> (</a:t>
            </a:r>
            <a:r>
              <a:rPr lang="en-US" dirty="0"/>
              <a:t>1 do </a:t>
            </a:r>
            <a:r>
              <a:rPr lang="en-US" dirty="0" err="1"/>
              <a:t>wielu</a:t>
            </a:r>
            <a:r>
              <a:rPr lang="en-US" dirty="0"/>
              <a:t> 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63352" y="1196752"/>
            <a:ext cx="24673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/>
              <a:t>oznaczana</a:t>
            </a:r>
            <a:r>
              <a:rPr lang="en-US" b="1" dirty="0" smtClean="0"/>
              <a:t> </a:t>
            </a:r>
            <a:r>
              <a:rPr lang="en-US" b="1" dirty="0" err="1" smtClean="0"/>
              <a:t>jako</a:t>
            </a:r>
            <a:r>
              <a:rPr lang="en-US" b="1" dirty="0" smtClean="0"/>
              <a:t> 1:n </a:t>
            </a:r>
            <a:r>
              <a:rPr lang="en-US" b="1" dirty="0" err="1" smtClean="0"/>
              <a:t>lub</a:t>
            </a:r>
            <a:r>
              <a:rPr lang="en-US" b="1" dirty="0" smtClean="0"/>
              <a:t> 1:∞</a:t>
            </a:r>
            <a:endParaRPr lang="en-US" b="1" dirty="0"/>
          </a:p>
        </p:txBody>
      </p:sp>
      <p:sp>
        <p:nvSpPr>
          <p:cNvPr id="4" name="Rectangle 3"/>
          <p:cNvSpPr/>
          <p:nvPr/>
        </p:nvSpPr>
        <p:spPr>
          <a:xfrm>
            <a:off x="911424" y="1738243"/>
            <a:ext cx="9001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SELECT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/>
              <a:t>kolumna1, kolumna2, ...,</a:t>
            </a:r>
            <a:r>
              <a:rPr lang="en-US" dirty="0" err="1"/>
              <a:t>kolumnaN</a:t>
            </a:r>
            <a:r>
              <a:rPr lang="en-US" dirty="0"/>
              <a:t> </a:t>
            </a:r>
            <a:r>
              <a:rPr lang="en-US" b="1" dirty="0">
                <a:solidFill>
                  <a:srgbClr val="00B050"/>
                </a:solidFill>
              </a:rPr>
              <a:t>FROM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/>
              <a:t>tabela1 [</a:t>
            </a:r>
            <a:r>
              <a:rPr lang="en-US" b="1" dirty="0">
                <a:solidFill>
                  <a:srgbClr val="00B050"/>
                </a:solidFill>
              </a:rPr>
              <a:t>INNER</a:t>
            </a:r>
            <a:r>
              <a:rPr lang="en-US" dirty="0"/>
              <a:t>] </a:t>
            </a:r>
            <a:r>
              <a:rPr lang="en-US" b="1" dirty="0">
                <a:solidFill>
                  <a:srgbClr val="00B050"/>
                </a:solidFill>
              </a:rPr>
              <a:t>JOIN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/>
              <a:t>tabela2 </a:t>
            </a:r>
            <a:r>
              <a:rPr lang="en-US" b="1" dirty="0">
                <a:solidFill>
                  <a:srgbClr val="00B050"/>
                </a:solidFill>
              </a:rPr>
              <a:t>ON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 err="1"/>
              <a:t>wyrażenie_warunkowe</a:t>
            </a:r>
            <a:r>
              <a:rPr lang="en-US" dirty="0"/>
              <a:t>;</a:t>
            </a:r>
          </a:p>
        </p:txBody>
      </p:sp>
      <p:sp>
        <p:nvSpPr>
          <p:cNvPr id="5" name="Rectangle 4"/>
          <p:cNvSpPr/>
          <p:nvPr/>
        </p:nvSpPr>
        <p:spPr>
          <a:xfrm>
            <a:off x="911424" y="2046020"/>
            <a:ext cx="79496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SELECT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/>
              <a:t>kolumna1, kolumna2, ...,</a:t>
            </a:r>
            <a:r>
              <a:rPr lang="en-US" dirty="0" err="1"/>
              <a:t>kolumnaN</a:t>
            </a:r>
            <a:r>
              <a:rPr lang="en-US" dirty="0"/>
              <a:t> </a:t>
            </a:r>
            <a:r>
              <a:rPr lang="en-US" b="1" dirty="0">
                <a:solidFill>
                  <a:srgbClr val="00B050"/>
                </a:solidFill>
              </a:rPr>
              <a:t>FROM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/>
              <a:t>tabela1, tabela2, ...,</a:t>
            </a:r>
            <a:r>
              <a:rPr lang="en-US" dirty="0" err="1"/>
              <a:t>tabelaN</a:t>
            </a:r>
            <a:r>
              <a:rPr lang="en-US" dirty="0"/>
              <a:t> </a:t>
            </a:r>
            <a:r>
              <a:rPr lang="en-US" b="1" dirty="0">
                <a:solidFill>
                  <a:srgbClr val="00B050"/>
                </a:solidFill>
              </a:rPr>
              <a:t>WHERE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 err="1"/>
              <a:t>warunki</a:t>
            </a:r>
            <a:r>
              <a:rPr lang="en-US" dirty="0"/>
              <a:t>;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551384" y="2426794"/>
          <a:ext cx="2664296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121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en-US" dirty="0" smtClean="0"/>
                        <a:t>Person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Person_id</a:t>
                      </a:r>
                      <a:r>
                        <a:rPr lang="en-US" dirty="0" smtClean="0"/>
                        <a:t> (PK)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First_Name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Ala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B050"/>
                          </a:solidFill>
                        </a:rPr>
                        <a:t>2</a:t>
                      </a:r>
                      <a:endParaRPr lang="en-US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B050"/>
                          </a:solidFill>
                        </a:rPr>
                        <a:t>Ola</a:t>
                      </a:r>
                      <a:endParaRPr lang="en-US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/>
          </p:nvPr>
        </p:nvGraphicFramePr>
        <p:xfrm>
          <a:off x="551384" y="4099912"/>
          <a:ext cx="3744416" cy="178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01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60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881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r>
                        <a:rPr lang="en-US" dirty="0" smtClean="0"/>
                        <a:t>Book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Book_id</a:t>
                      </a:r>
                      <a:r>
                        <a:rPr lang="en-US" dirty="0" smtClean="0"/>
                        <a:t> (PK)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Title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Person_id</a:t>
                      </a:r>
                      <a:r>
                        <a:rPr lang="en-US" dirty="0" smtClean="0"/>
                        <a:t> (FK)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7030A0"/>
                          </a:solidFill>
                        </a:rPr>
                        <a:t>11</a:t>
                      </a:r>
                      <a:endParaRPr lang="en-US" dirty="0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7030A0"/>
                          </a:solidFill>
                        </a:rPr>
                        <a:t>XYZ</a:t>
                      </a:r>
                      <a:endParaRPr lang="en-US" dirty="0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ASD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13</a:t>
                      </a:r>
                      <a:endParaRPr lang="en-US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QWE</a:t>
                      </a:r>
                      <a:endParaRPr lang="en-US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B050"/>
                          </a:solidFill>
                        </a:rPr>
                        <a:t>2</a:t>
                      </a:r>
                      <a:endParaRPr lang="en-US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/>
          </p:nvPr>
        </p:nvGraphicFramePr>
        <p:xfrm>
          <a:off x="4871864" y="2708920"/>
          <a:ext cx="6480720" cy="183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61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961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961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9614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9614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 gridSpan="4">
                  <a:txBody>
                    <a:bodyPr/>
                    <a:lstStyle/>
                    <a:p>
                      <a:r>
                        <a:rPr lang="en-US" dirty="0" smtClean="0"/>
                        <a:t>Person INNER JOIN Book by PK</a:t>
                      </a:r>
                      <a:r>
                        <a:rPr lang="en-US" baseline="0" dirty="0" smtClean="0"/>
                        <a:t> = </a:t>
                      </a:r>
                      <a:r>
                        <a:rPr lang="en-US" dirty="0" smtClean="0"/>
                        <a:t>FK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92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Person_id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First_Name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 smtClean="0"/>
                        <a:t>Book_id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Title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Person_id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Ala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7030A0"/>
                          </a:solidFill>
                        </a:rPr>
                        <a:t>11</a:t>
                      </a:r>
                      <a:endParaRPr lang="en-US" dirty="0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7030A0"/>
                          </a:solidFill>
                        </a:rPr>
                        <a:t>XYZ</a:t>
                      </a:r>
                      <a:endParaRPr lang="en-US" dirty="0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Ala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ASD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B050"/>
                          </a:solidFill>
                        </a:rPr>
                        <a:t>2</a:t>
                      </a:r>
                      <a:endParaRPr lang="en-US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B050"/>
                          </a:solidFill>
                        </a:rPr>
                        <a:t>Ola</a:t>
                      </a:r>
                      <a:endParaRPr lang="en-US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13</a:t>
                      </a:r>
                      <a:endParaRPr lang="en-US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QWE</a:t>
                      </a:r>
                      <a:endParaRPr lang="en-US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B050"/>
                          </a:solidFill>
                        </a:rPr>
                        <a:t>2</a:t>
                      </a:r>
                      <a:endParaRPr lang="en-US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4943872" y="5301208"/>
            <a:ext cx="391716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SELECT * </a:t>
            </a:r>
          </a:p>
          <a:p>
            <a:r>
              <a:rPr lang="en-US" dirty="0" smtClean="0"/>
              <a:t>FROM Person p, Book b</a:t>
            </a:r>
          </a:p>
          <a:p>
            <a:r>
              <a:rPr lang="en-US" dirty="0" smtClean="0"/>
              <a:t>WHERE </a:t>
            </a:r>
            <a:r>
              <a:rPr lang="en-US" dirty="0" err="1" smtClean="0"/>
              <a:t>p.id</a:t>
            </a:r>
            <a:r>
              <a:rPr lang="en-US" dirty="0" smtClean="0"/>
              <a:t> = </a:t>
            </a:r>
            <a:r>
              <a:rPr lang="en-US" dirty="0" err="1" smtClean="0"/>
              <a:t>b.person_id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3974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solidFill>
                  <a:srgbClr val="FF0000"/>
                </a:solidFill>
              </a:rPr>
              <a:t>T</a:t>
            </a:r>
            <a:r>
              <a:rPr lang="en-US" dirty="0" err="1" smtClean="0">
                <a:solidFill>
                  <a:schemeClr val="tx1"/>
                </a:solidFill>
              </a:rPr>
              <a:t>ypy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R</a:t>
            </a:r>
            <a:r>
              <a:rPr lang="en-US" dirty="0" err="1" smtClean="0">
                <a:solidFill>
                  <a:schemeClr val="tx1"/>
                </a:solidFill>
              </a:rPr>
              <a:t>elacji</a:t>
            </a:r>
            <a:r>
              <a:rPr lang="en-US" dirty="0" smtClean="0">
                <a:solidFill>
                  <a:schemeClr val="tx1"/>
                </a:solidFill>
              </a:rPr>
              <a:t> (</a:t>
            </a:r>
            <a:r>
              <a:rPr lang="en-US" dirty="0" err="1" smtClean="0"/>
              <a:t>wiele</a:t>
            </a:r>
            <a:r>
              <a:rPr lang="en-US" dirty="0" smtClean="0"/>
              <a:t> </a:t>
            </a:r>
            <a:r>
              <a:rPr lang="en-US" dirty="0"/>
              <a:t>do </a:t>
            </a:r>
            <a:r>
              <a:rPr lang="en-US" dirty="0" err="1"/>
              <a:t>wielu</a:t>
            </a:r>
            <a:r>
              <a:rPr lang="en-US" dirty="0"/>
              <a:t> 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63352" y="1196752"/>
            <a:ext cx="25555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/>
              <a:t>oznaczana</a:t>
            </a:r>
            <a:r>
              <a:rPr lang="en-US" b="1" dirty="0" smtClean="0"/>
              <a:t> </a:t>
            </a:r>
            <a:r>
              <a:rPr lang="en-US" b="1" dirty="0" err="1" smtClean="0"/>
              <a:t>jako</a:t>
            </a:r>
            <a:r>
              <a:rPr lang="en-US" b="1" dirty="0" smtClean="0"/>
              <a:t> </a:t>
            </a:r>
            <a:r>
              <a:rPr lang="en-US" b="1" dirty="0" err="1" smtClean="0"/>
              <a:t>n:n</a:t>
            </a:r>
            <a:r>
              <a:rPr lang="en-US" b="1" dirty="0" smtClean="0"/>
              <a:t> </a:t>
            </a:r>
            <a:r>
              <a:rPr lang="en-US" b="1" dirty="0" err="1" smtClean="0"/>
              <a:t>lub</a:t>
            </a:r>
            <a:r>
              <a:rPr lang="en-US" b="1" dirty="0" smtClean="0"/>
              <a:t> ∞:∞</a:t>
            </a:r>
            <a:endParaRPr lang="en-US" b="1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632406" y="1804499"/>
          <a:ext cx="3888433" cy="200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06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738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738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r>
                        <a:rPr lang="en-US" dirty="0" smtClean="0"/>
                        <a:t>Person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Person_id</a:t>
                      </a:r>
                      <a:r>
                        <a:rPr lang="en-US" dirty="0" smtClean="0"/>
                        <a:t> (PK)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First_Name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Book_id</a:t>
                      </a:r>
                      <a:r>
                        <a:rPr lang="en-US" dirty="0" smtClean="0"/>
                        <a:t> (FK)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Ala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11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Ala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B050"/>
                          </a:solidFill>
                        </a:rPr>
                        <a:t>2</a:t>
                      </a:r>
                      <a:endParaRPr lang="en-US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B050"/>
                          </a:solidFill>
                        </a:rPr>
                        <a:t>Ola</a:t>
                      </a:r>
                      <a:endParaRPr lang="en-US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/>
          </p:nvPr>
        </p:nvGraphicFramePr>
        <p:xfrm>
          <a:off x="632405" y="4119012"/>
          <a:ext cx="3888433" cy="178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955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74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454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r>
                        <a:rPr lang="en-US" dirty="0" smtClean="0"/>
                        <a:t>Book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Book_id</a:t>
                      </a:r>
                      <a:r>
                        <a:rPr lang="en-US" dirty="0" smtClean="0"/>
                        <a:t> (PK)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Title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Person_id</a:t>
                      </a:r>
                      <a:r>
                        <a:rPr lang="en-US" dirty="0" smtClean="0"/>
                        <a:t> (FK)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7030A0"/>
                          </a:solidFill>
                        </a:rPr>
                        <a:t>11</a:t>
                      </a:r>
                      <a:endParaRPr lang="en-US" dirty="0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7030A0"/>
                          </a:solidFill>
                        </a:rPr>
                        <a:t>XYZ</a:t>
                      </a:r>
                      <a:endParaRPr lang="en-US" dirty="0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ASD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B050"/>
                          </a:solidFill>
                        </a:rPr>
                        <a:t>2</a:t>
                      </a:r>
                      <a:endParaRPr lang="en-US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ASD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/>
          </p:nvPr>
        </p:nvGraphicFramePr>
        <p:xfrm>
          <a:off x="8112224" y="2492896"/>
          <a:ext cx="3672408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43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880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en-US" dirty="0" err="1" smtClean="0"/>
                        <a:t>Person_Book</a:t>
                      </a:r>
                      <a:r>
                        <a:rPr lang="en-US" dirty="0" smtClean="0"/>
                        <a:t> 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Person_id</a:t>
                      </a:r>
                      <a:r>
                        <a:rPr lang="en-US" dirty="0" smtClean="0"/>
                        <a:t> (FK)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Book_id</a:t>
                      </a:r>
                      <a:r>
                        <a:rPr lang="en-US" dirty="0" smtClean="0"/>
                        <a:t> (FK)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11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B050"/>
                          </a:solidFill>
                        </a:rPr>
                        <a:t>2</a:t>
                      </a:r>
                      <a:endParaRPr lang="en-US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9" name="Diagram 8"/>
          <p:cNvGraphicFramePr/>
          <p:nvPr>
            <p:extLst/>
          </p:nvPr>
        </p:nvGraphicFramePr>
        <p:xfrm>
          <a:off x="4655840" y="2300133"/>
          <a:ext cx="3096344" cy="28803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179579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Często spotykana architektura…</a:t>
            </a:r>
            <a:endParaRPr lang="en-US" dirty="0"/>
          </a:p>
        </p:txBody>
      </p:sp>
      <p:pic>
        <p:nvPicPr>
          <p:cNvPr id="3" name="Obraz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384" y="1484784"/>
            <a:ext cx="3024336" cy="3603213"/>
          </a:xfrm>
          <a:prstGeom prst="rect">
            <a:avLst/>
          </a:prstGeom>
        </p:spPr>
      </p:pic>
      <p:sp>
        <p:nvSpPr>
          <p:cNvPr id="4" name="pole tekstowe 3"/>
          <p:cNvSpPr txBox="1"/>
          <p:nvPr/>
        </p:nvSpPr>
        <p:spPr>
          <a:xfrm>
            <a:off x="5015880" y="2276872"/>
            <a:ext cx="475252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6000" dirty="0" smtClean="0"/>
              <a:t>Dzisiaj:</a:t>
            </a:r>
          </a:p>
          <a:p>
            <a:endParaRPr lang="pl-PL" sz="6000" dirty="0"/>
          </a:p>
          <a:p>
            <a:r>
              <a:rPr lang="pl-PL" sz="6000" b="1" dirty="0" smtClean="0"/>
              <a:t>JDBC</a:t>
            </a:r>
            <a:endParaRPr lang="en-US" sz="6000" b="1" dirty="0"/>
          </a:p>
        </p:txBody>
      </p:sp>
    </p:spTree>
    <p:extLst>
      <p:ext uri="{BB962C8B-B14F-4D97-AF65-F5344CB8AC3E}">
        <p14:creationId xmlns:p14="http://schemas.microsoft.com/office/powerpoint/2010/main" val="24460788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solidFill>
                  <a:srgbClr val="FF0000"/>
                </a:solidFill>
              </a:rPr>
              <a:t>O</a:t>
            </a:r>
            <a:r>
              <a:rPr lang="pl-PL" dirty="0"/>
              <a:t>pen </a:t>
            </a:r>
            <a:r>
              <a:rPr lang="pl-PL" dirty="0">
                <a:solidFill>
                  <a:srgbClr val="FF0000"/>
                </a:solidFill>
              </a:rPr>
              <a:t>D</a:t>
            </a:r>
            <a:r>
              <a:rPr lang="pl-PL" dirty="0"/>
              <a:t>ata</a:t>
            </a:r>
            <a:r>
              <a:rPr lang="pl-PL" dirty="0">
                <a:solidFill>
                  <a:srgbClr val="FF0000"/>
                </a:solidFill>
              </a:rPr>
              <a:t>b</a:t>
            </a:r>
            <a:r>
              <a:rPr lang="pl-PL" dirty="0"/>
              <a:t>ase </a:t>
            </a:r>
            <a:r>
              <a:rPr lang="pl-PL" dirty="0">
                <a:solidFill>
                  <a:srgbClr val="FF0000"/>
                </a:solidFill>
              </a:rPr>
              <a:t>C</a:t>
            </a:r>
            <a:r>
              <a:rPr lang="pl-PL" dirty="0"/>
              <a:t>onnectivity (ODBC)</a:t>
            </a:r>
          </a:p>
        </p:txBody>
      </p:sp>
      <p:sp>
        <p:nvSpPr>
          <p:cNvPr id="3" name="pole tekstowe 2"/>
          <p:cNvSpPr txBox="1"/>
          <p:nvPr/>
        </p:nvSpPr>
        <p:spPr>
          <a:xfrm>
            <a:off x="767408" y="1484784"/>
            <a:ext cx="619268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 smtClean="0"/>
              <a:t>API umożliwiające łączenie się do bazy danych z poziomu aplikacji.</a:t>
            </a:r>
          </a:p>
          <a:p>
            <a:r>
              <a:rPr lang="pl-PL" dirty="0" smtClean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 smtClean="0"/>
              <a:t>Jest niezależne od:</a:t>
            </a:r>
          </a:p>
          <a:p>
            <a:pPr lvl="8"/>
            <a:r>
              <a:rPr lang="pl-PL" dirty="0" smtClean="0"/>
              <a:t>	- </a:t>
            </a:r>
            <a:r>
              <a:rPr lang="en-US" dirty="0" smtClean="0"/>
              <a:t>platform</a:t>
            </a:r>
            <a:r>
              <a:rPr lang="pl-PL" dirty="0" smtClean="0"/>
              <a:t>y (baza danych + sprzęt na którym działa)</a:t>
            </a:r>
          </a:p>
          <a:p>
            <a:pPr lvl="8"/>
            <a:r>
              <a:rPr lang="pl-PL" dirty="0"/>
              <a:t>	</a:t>
            </a:r>
            <a:r>
              <a:rPr lang="pl-PL" dirty="0" smtClean="0"/>
              <a:t>- języka programowania</a:t>
            </a:r>
          </a:p>
          <a:p>
            <a:pPr lvl="8"/>
            <a:r>
              <a:rPr lang="pl-PL" dirty="0"/>
              <a:t>	</a:t>
            </a:r>
            <a:r>
              <a:rPr lang="pl-PL" dirty="0" smtClean="0"/>
              <a:t>- stworzony przez Microsoft</a:t>
            </a:r>
          </a:p>
          <a:p>
            <a:pPr lvl="8"/>
            <a:r>
              <a:rPr lang="pl-PL" dirty="0"/>
              <a:t>	</a:t>
            </a:r>
            <a:r>
              <a:rPr lang="pl-PL" dirty="0" smtClean="0"/>
              <a:t>- docelowo niezależny od systemu operacyjnego</a:t>
            </a:r>
          </a:p>
          <a:p>
            <a:pPr lvl="8"/>
            <a:r>
              <a:rPr lang="pl-PL" dirty="0"/>
              <a:t>	</a:t>
            </a:r>
            <a:r>
              <a:rPr lang="pl-PL" dirty="0" smtClean="0"/>
              <a:t>- napisany w C w paradygmacie proceduralnym</a:t>
            </a:r>
          </a:p>
          <a:p>
            <a:pPr lvl="8"/>
            <a:r>
              <a:rPr lang="pl-PL" dirty="0"/>
              <a:t>	</a:t>
            </a:r>
            <a:r>
              <a:rPr lang="pl-PL" dirty="0" smtClean="0"/>
              <a:t>- jednowątkowy</a:t>
            </a:r>
          </a:p>
          <a:p>
            <a:pPr lvl="8"/>
            <a:r>
              <a:rPr lang="pl-PL" dirty="0"/>
              <a:t>	</a:t>
            </a:r>
            <a:endParaRPr lang="pl-PL" dirty="0" smtClean="0"/>
          </a:p>
          <a:p>
            <a:r>
              <a:rPr lang="en-US" dirty="0">
                <a:hlinkClick r:id="rId2"/>
              </a:rPr>
              <a:t>http://www.mysql.com/products/connector</a:t>
            </a:r>
            <a:r>
              <a:rPr lang="en-US" dirty="0" smtClean="0">
                <a:hlinkClick r:id="rId2"/>
              </a:rPr>
              <a:t>/</a:t>
            </a:r>
            <a:endParaRPr lang="pl-PL" dirty="0" smtClean="0"/>
          </a:p>
          <a:p>
            <a:endParaRPr lang="pl-PL" dirty="0" smtClean="0"/>
          </a:p>
          <a:p>
            <a:endParaRPr lang="pl-PL" dirty="0"/>
          </a:p>
          <a:p>
            <a:r>
              <a:rPr lang="pl-PL" dirty="0" smtClean="0"/>
              <a:t>Implementację tego interfejsu nazywamy </a:t>
            </a:r>
          </a:p>
          <a:p>
            <a:r>
              <a:rPr lang="pl-PL" dirty="0" smtClean="0"/>
              <a:t>ODBC Driverem</a:t>
            </a:r>
          </a:p>
          <a:p>
            <a:endParaRPr lang="pl-PL" dirty="0" smtClean="0"/>
          </a:p>
          <a:p>
            <a:endParaRPr lang="pl-PL" dirty="0"/>
          </a:p>
          <a:p>
            <a:endParaRPr lang="en-US" dirty="0"/>
          </a:p>
        </p:txBody>
      </p:sp>
      <p:pic>
        <p:nvPicPr>
          <p:cNvPr id="8" name="Obraz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4032" y="2585292"/>
            <a:ext cx="5210175" cy="2905125"/>
          </a:xfrm>
          <a:prstGeom prst="rect">
            <a:avLst/>
          </a:prstGeom>
        </p:spPr>
      </p:pic>
      <p:sp>
        <p:nvSpPr>
          <p:cNvPr id="9" name="pole tekstowe 8"/>
          <p:cNvSpPr txBox="1"/>
          <p:nvPr/>
        </p:nvSpPr>
        <p:spPr>
          <a:xfrm>
            <a:off x="6384032" y="2200907"/>
            <a:ext cx="44848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 smtClean="0"/>
              <a:t>Drivery dostarczane przez producenta bazy </a:t>
            </a:r>
            <a:r>
              <a:rPr lang="pl-PL" dirty="0" err="1" smtClean="0"/>
              <a:t>MySql</a:t>
            </a:r>
            <a:r>
              <a:rPr lang="pl-PL" dirty="0" smtClean="0"/>
              <a:t>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3103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>
                <a:solidFill>
                  <a:srgbClr val="FF0000"/>
                </a:solidFill>
              </a:rPr>
              <a:t>J</a:t>
            </a:r>
            <a:r>
              <a:rPr lang="pl-PL" dirty="0" smtClean="0"/>
              <a:t>ava </a:t>
            </a:r>
            <a:r>
              <a:rPr lang="pl-PL" dirty="0" smtClean="0">
                <a:solidFill>
                  <a:srgbClr val="FF0000"/>
                </a:solidFill>
              </a:rPr>
              <a:t>D</a:t>
            </a:r>
            <a:r>
              <a:rPr lang="pl-PL" dirty="0" smtClean="0"/>
              <a:t>ata</a:t>
            </a:r>
            <a:r>
              <a:rPr lang="pl-PL" dirty="0" smtClean="0">
                <a:solidFill>
                  <a:srgbClr val="FF0000"/>
                </a:solidFill>
              </a:rPr>
              <a:t>b</a:t>
            </a:r>
            <a:r>
              <a:rPr lang="pl-PL" dirty="0" smtClean="0"/>
              <a:t>ase </a:t>
            </a:r>
            <a:r>
              <a:rPr lang="pl-PL" dirty="0" smtClean="0">
                <a:solidFill>
                  <a:srgbClr val="FF0000"/>
                </a:solidFill>
              </a:rPr>
              <a:t>C</a:t>
            </a:r>
            <a:r>
              <a:rPr lang="pl-PL" dirty="0" smtClean="0"/>
              <a:t>onnectivity (</a:t>
            </a:r>
            <a:r>
              <a:rPr lang="pl-PL" dirty="0" smtClean="0"/>
              <a:t>JDBC</a:t>
            </a:r>
            <a:r>
              <a:rPr lang="pl-PL" dirty="0" smtClean="0"/>
              <a:t>)  - API</a:t>
            </a:r>
            <a:endParaRPr lang="en-US" dirty="0"/>
          </a:p>
        </p:txBody>
      </p:sp>
      <p:sp>
        <p:nvSpPr>
          <p:cNvPr id="3" name="pole tekstowe 2"/>
          <p:cNvSpPr txBox="1"/>
          <p:nvPr/>
        </p:nvSpPr>
        <p:spPr>
          <a:xfrm>
            <a:off x="767408" y="1484784"/>
            <a:ext cx="6022803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/>
              <a:t>s</a:t>
            </a:r>
            <a:r>
              <a:rPr lang="pl-PL" dirty="0" smtClean="0"/>
              <a:t>pecyficzny dla Javy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/>
              <a:t>w</a:t>
            </a:r>
            <a:r>
              <a:rPr lang="pl-PL" dirty="0" smtClean="0"/>
              <a:t>ielowątkowy, (szybszy niż ODBC)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 smtClean="0"/>
              <a:t>składowa JDK w Java 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 smtClean="0"/>
              <a:t>API </a:t>
            </a:r>
            <a:endParaRPr lang="pl-PL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 smtClean="0"/>
              <a:t>Implementację tego API nazywamy </a:t>
            </a:r>
            <a:r>
              <a:rPr lang="pl-PL" b="1" dirty="0" smtClean="0"/>
              <a:t>JBDC Driver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 smtClean="0"/>
              <a:t>Implementacja</a:t>
            </a:r>
            <a:r>
              <a:rPr lang="pl-PL" dirty="0" smtClean="0"/>
              <a:t> d</a:t>
            </a:r>
            <a:r>
              <a:rPr lang="pl-PL" dirty="0" smtClean="0"/>
              <a:t>ostarczana </a:t>
            </a:r>
            <a:r>
              <a:rPr lang="pl-PL" dirty="0" smtClean="0"/>
              <a:t>przez </a:t>
            </a:r>
            <a:r>
              <a:rPr lang="pl-PL" dirty="0" smtClean="0"/>
              <a:t>producenta </a:t>
            </a:r>
            <a:r>
              <a:rPr lang="pl-PL" dirty="0" smtClean="0"/>
              <a:t>konkretnej bazy danych</a:t>
            </a:r>
          </a:p>
          <a:p>
            <a:endParaRPr lang="en-US" dirty="0"/>
          </a:p>
        </p:txBody>
      </p:sp>
      <p:sp>
        <p:nvSpPr>
          <p:cNvPr id="4" name="Prostokąt 3"/>
          <p:cNvSpPr/>
          <p:nvPr/>
        </p:nvSpPr>
        <p:spPr>
          <a:xfrm>
            <a:off x="191344" y="6309320"/>
            <a:ext cx="500008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https://docs.oracle.com/javase/8/docs/technotes/guides/jdbc/</a:t>
            </a:r>
            <a:endParaRPr lang="en-US" dirty="0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790040" y="3580035"/>
            <a:ext cx="4158673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8394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400" dirty="0" smtClean="0"/>
              <a:t>JDBC </a:t>
            </a:r>
            <a:r>
              <a:rPr lang="en-US" altLang="en-US" sz="2400" dirty="0"/>
              <a:t>API </a:t>
            </a:r>
            <a:r>
              <a:rPr lang="pl-PL" altLang="en-US" sz="2400" dirty="0" smtClean="0"/>
              <a:t>zdefiniowano w:</a:t>
            </a:r>
            <a:endParaRPr lang="pl-PL" altLang="en-US" sz="2400" dirty="0" smtClean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2400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pl-PL" altLang="en-US" sz="2400" dirty="0" smtClean="0">
                <a:hlinkClick r:id="rId3"/>
              </a:rPr>
              <a:t> </a:t>
            </a:r>
            <a:r>
              <a:rPr lang="en-US" altLang="en-US" sz="2400" dirty="0" err="1" smtClean="0">
                <a:hlinkClick r:id="rId3"/>
              </a:rPr>
              <a:t>java.sql</a:t>
            </a:r>
            <a:endParaRPr lang="en-US" altLang="en-US" sz="2400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pl-PL" altLang="en-US" sz="2400" dirty="0" smtClean="0">
                <a:hlinkClick r:id="rId4"/>
              </a:rPr>
              <a:t> </a:t>
            </a:r>
            <a:r>
              <a:rPr lang="en-US" altLang="en-US" sz="2400" dirty="0" err="1" smtClean="0">
                <a:hlinkClick r:id="rId4"/>
              </a:rPr>
              <a:t>javax.sql</a:t>
            </a:r>
            <a:r>
              <a:rPr lang="pl-PL" altLang="en-US" sz="2400" dirty="0" smtClean="0"/>
              <a:t> </a:t>
            </a:r>
            <a:r>
              <a:rPr lang="pl-PL" altLang="en-US" sz="2400" dirty="0"/>
              <a:t>(</a:t>
            </a:r>
            <a:r>
              <a:rPr lang="pl-PL" altLang="en-US" sz="2400" dirty="0" err="1"/>
              <a:t>java</a:t>
            </a:r>
            <a:r>
              <a:rPr lang="pl-PL" altLang="en-US" sz="2400" dirty="0"/>
              <a:t> </a:t>
            </a:r>
            <a:r>
              <a:rPr lang="pl-PL" altLang="en-US" sz="2400" dirty="0" err="1"/>
              <a:t>eXtension</a:t>
            </a:r>
            <a:r>
              <a:rPr lang="pl-PL" altLang="en-US" sz="2400" dirty="0"/>
              <a:t>)</a:t>
            </a:r>
            <a:endParaRPr lang="en-US" altLang="en-US" sz="2400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pole tekstowe 5"/>
          <p:cNvSpPr txBox="1"/>
          <p:nvPr/>
        </p:nvSpPr>
        <p:spPr>
          <a:xfrm>
            <a:off x="4121819" y="8589292"/>
            <a:ext cx="18678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 smtClean="0"/>
              <a:t>Typy JDBC driverów:</a:t>
            </a:r>
          </a:p>
        </p:txBody>
      </p:sp>
      <p:pic>
        <p:nvPicPr>
          <p:cNvPr id="2050" name="Picture 2" descr=" 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8288" y="3367239"/>
            <a:ext cx="2085975" cy="2581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 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567265"/>
            <a:ext cx="2085975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pole tekstowe 7"/>
          <p:cNvSpPr txBox="1"/>
          <p:nvPr/>
        </p:nvSpPr>
        <p:spPr>
          <a:xfrm>
            <a:off x="6833529" y="2693520"/>
            <a:ext cx="13484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 smtClean="0"/>
              <a:t>Typy driverów: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4142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JBDC – </a:t>
            </a:r>
            <a:r>
              <a:rPr lang="pl-PL" dirty="0" err="1" smtClean="0"/>
              <a:t>java</a:t>
            </a:r>
            <a:r>
              <a:rPr lang="pl-PL" dirty="0" smtClean="0"/>
              <a:t> API</a:t>
            </a:r>
            <a:endParaRPr lang="en-US" dirty="0"/>
          </a:p>
        </p:txBody>
      </p:sp>
      <p:sp>
        <p:nvSpPr>
          <p:cNvPr id="3" name="Prostokąt 2"/>
          <p:cNvSpPr/>
          <p:nvPr/>
        </p:nvSpPr>
        <p:spPr>
          <a:xfrm>
            <a:off x="416945" y="1340768"/>
            <a:ext cx="573586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hlinkClick r:id="rId2"/>
              </a:rPr>
              <a:t>https://docs.oracle.com/javase/8/docs/api/java/sql/DriverManager.html</a:t>
            </a:r>
            <a:endParaRPr lang="en-US" dirty="0"/>
          </a:p>
        </p:txBody>
      </p:sp>
      <p:sp>
        <p:nvSpPr>
          <p:cNvPr id="4" name="Prostokąt 3"/>
          <p:cNvSpPr/>
          <p:nvPr/>
        </p:nvSpPr>
        <p:spPr>
          <a:xfrm>
            <a:off x="6023992" y="1340768"/>
            <a:ext cx="558838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https://docs.oracle.com/javase/8/docs/api/javax/sql/DataSource.html</a:t>
            </a:r>
            <a:endParaRPr lang="en-US" dirty="0"/>
          </a:p>
        </p:txBody>
      </p:sp>
      <p:pic>
        <p:nvPicPr>
          <p:cNvPr id="6" name="Obraz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3752" y="4725144"/>
            <a:ext cx="3886200" cy="1847850"/>
          </a:xfrm>
          <a:prstGeom prst="rect">
            <a:avLst/>
          </a:prstGeom>
        </p:spPr>
      </p:pic>
      <p:pic>
        <p:nvPicPr>
          <p:cNvPr id="7" name="Obraz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24777" y="1901959"/>
            <a:ext cx="3143250" cy="2219325"/>
          </a:xfrm>
          <a:prstGeom prst="rect">
            <a:avLst/>
          </a:prstGeom>
        </p:spPr>
      </p:pic>
      <p:pic>
        <p:nvPicPr>
          <p:cNvPr id="5" name="Obraz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0975" y="1901959"/>
            <a:ext cx="4295775" cy="245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0999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Wybór JDBC drivera</a:t>
            </a:r>
            <a:endParaRPr lang="en-US" dirty="0"/>
          </a:p>
        </p:txBody>
      </p:sp>
      <p:sp>
        <p:nvSpPr>
          <p:cNvPr id="4" name="pole tekstowe 3"/>
          <p:cNvSpPr txBox="1"/>
          <p:nvPr/>
        </p:nvSpPr>
        <p:spPr>
          <a:xfrm>
            <a:off x="623392" y="1484784"/>
            <a:ext cx="8558753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b="1" dirty="0" smtClean="0"/>
              <a:t>Oracle</a:t>
            </a:r>
          </a:p>
          <a:p>
            <a:endParaRPr lang="pl-PL" dirty="0"/>
          </a:p>
          <a:p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www.oracle.com/technetwork/database/features/jdbc/index-091264.html</a:t>
            </a:r>
            <a:endParaRPr lang="pl-PL" dirty="0" smtClean="0"/>
          </a:p>
          <a:p>
            <a:endParaRPr lang="pl-PL" dirty="0"/>
          </a:p>
          <a:p>
            <a:endParaRPr lang="pl-PL" dirty="0" smtClean="0"/>
          </a:p>
          <a:p>
            <a:r>
              <a:rPr lang="pl-PL" b="1" dirty="0" err="1" smtClean="0"/>
              <a:t>PostgreSQL</a:t>
            </a:r>
            <a:endParaRPr lang="pl-PL" b="1" dirty="0" smtClean="0"/>
          </a:p>
          <a:p>
            <a:endParaRPr lang="pl-PL" dirty="0"/>
          </a:p>
          <a:p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jdbc.postgresql.org/download.html</a:t>
            </a:r>
            <a:endParaRPr lang="pl-PL" dirty="0" smtClean="0"/>
          </a:p>
          <a:p>
            <a:endParaRPr lang="pl-PL" dirty="0"/>
          </a:p>
          <a:p>
            <a:endParaRPr lang="pl-PL" dirty="0" smtClean="0"/>
          </a:p>
          <a:p>
            <a:r>
              <a:rPr lang="pl-PL" b="1" dirty="0" smtClean="0"/>
              <a:t>MySQL</a:t>
            </a:r>
          </a:p>
          <a:p>
            <a:endParaRPr lang="pl-PL" dirty="0" smtClean="0">
              <a:hlinkClick r:id="rId4"/>
            </a:endParaRPr>
          </a:p>
          <a:p>
            <a:r>
              <a:rPr lang="pl-PL" dirty="0" smtClean="0">
                <a:hlinkClick r:id="rId4"/>
              </a:rPr>
              <a:t>https</a:t>
            </a:r>
            <a:r>
              <a:rPr lang="pl-PL" dirty="0">
                <a:hlinkClick r:id="rId4"/>
              </a:rPr>
              <a:t>://dev.mysql.com/downloads/connector</a:t>
            </a:r>
            <a:r>
              <a:rPr lang="pl-PL" dirty="0" smtClean="0">
                <a:hlinkClick r:id="rId4"/>
              </a:rPr>
              <a:t>/</a:t>
            </a:r>
            <a:endParaRPr lang="pl-PL" dirty="0" smtClean="0"/>
          </a:p>
          <a:p>
            <a:endParaRPr lang="pl-PL" dirty="0" smtClean="0"/>
          </a:p>
          <a:p>
            <a:endParaRPr lang="pl-PL" dirty="0"/>
          </a:p>
          <a:p>
            <a:r>
              <a:rPr lang="pl-PL" b="1" dirty="0" smtClean="0"/>
              <a:t>MS </a:t>
            </a:r>
            <a:r>
              <a:rPr lang="pl-PL" b="1" dirty="0" err="1" smtClean="0"/>
              <a:t>Sql</a:t>
            </a:r>
            <a:endParaRPr lang="pl-PL" b="1" dirty="0" smtClean="0"/>
          </a:p>
          <a:p>
            <a:endParaRPr lang="pl-PL" dirty="0"/>
          </a:p>
          <a:p>
            <a:r>
              <a:rPr lang="pl-PL" dirty="0">
                <a:hlinkClick r:id="rId5"/>
              </a:rPr>
              <a:t>https://</a:t>
            </a:r>
            <a:r>
              <a:rPr lang="pl-PL" dirty="0" smtClean="0">
                <a:hlinkClick r:id="rId5"/>
              </a:rPr>
              <a:t>docs.microsoft.com/en-us/sql/connect/sql-connection-libraries#anchor-20-drivers-relational-access</a:t>
            </a:r>
            <a:r>
              <a:rPr lang="pl-PL" dirty="0" smtClean="0"/>
              <a:t> </a:t>
            </a:r>
            <a:endParaRPr lang="pl-PL" dirty="0"/>
          </a:p>
          <a:p>
            <a:endParaRPr lang="pl-PL" dirty="0" smtClean="0"/>
          </a:p>
          <a:p>
            <a:endParaRPr lang="pl-PL" dirty="0" smtClean="0"/>
          </a:p>
          <a:p>
            <a:r>
              <a:rPr lang="pl-PL" b="1" dirty="0" smtClean="0"/>
              <a:t>Apache Derby</a:t>
            </a:r>
          </a:p>
          <a:p>
            <a:r>
              <a:rPr lang="pl-PL" b="1" dirty="0" smtClean="0"/>
              <a:t>H2</a:t>
            </a:r>
          </a:p>
          <a:p>
            <a:r>
              <a:rPr lang="pl-PL" b="1" dirty="0" smtClean="0"/>
              <a:t>HSQDB</a:t>
            </a:r>
          </a:p>
          <a:p>
            <a:r>
              <a:rPr lang="pl-PL" dirty="0"/>
              <a:t>e</a:t>
            </a:r>
            <a:r>
              <a:rPr lang="pl-PL" dirty="0" smtClean="0"/>
              <a:t>tc.</a:t>
            </a:r>
            <a:endParaRPr lang="en-US" dirty="0"/>
          </a:p>
        </p:txBody>
      </p:sp>
      <p:pic>
        <p:nvPicPr>
          <p:cNvPr id="1028" name="Picture 4" descr="Znaleziony obraz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6160" y="1451805"/>
            <a:ext cx="2272308" cy="1136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Znalezione obrazy dla zapytania postgresql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0176" y="2715890"/>
            <a:ext cx="2533998" cy="972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Znalezione obrazy dla zapytania mysql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0176" y="3883300"/>
            <a:ext cx="2190899" cy="915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Znalezione obrazy dla zapytania ms sql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6360" y="4798323"/>
            <a:ext cx="1960686" cy="1468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21415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Connection URL</a:t>
            </a:r>
            <a:endParaRPr lang="en-US" dirty="0"/>
          </a:p>
        </p:txBody>
      </p:sp>
      <p:sp>
        <p:nvSpPr>
          <p:cNvPr id="3" name="pole tekstowe 2"/>
          <p:cNvSpPr txBox="1"/>
          <p:nvPr/>
        </p:nvSpPr>
        <p:spPr>
          <a:xfrm>
            <a:off x="407368" y="1124744"/>
            <a:ext cx="10801200" cy="5478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b="1" dirty="0" smtClean="0"/>
              <a:t>Oracle</a:t>
            </a:r>
            <a:r>
              <a:rPr lang="pl-PL" dirty="0" smtClean="0"/>
              <a:t> (</a:t>
            </a:r>
            <a:r>
              <a:rPr lang="pl-PL" dirty="0" err="1" smtClean="0"/>
              <a:t>default</a:t>
            </a:r>
            <a:r>
              <a:rPr lang="pl-PL" dirty="0" smtClean="0"/>
              <a:t> port: 1521)</a:t>
            </a:r>
            <a:endParaRPr lang="pl-PL" dirty="0"/>
          </a:p>
          <a:p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docs.oracle.com/cd/B28359_01/java.111/b31224/urls.htm</a:t>
            </a:r>
            <a:endParaRPr lang="pl-PL" dirty="0" smtClean="0"/>
          </a:p>
          <a:p>
            <a:pPr lvl="0"/>
            <a:r>
              <a:rPr lang="en-US" altLang="en-US" dirty="0" err="1">
                <a:solidFill>
                  <a:srgbClr val="FF0000"/>
                </a:solidFill>
                <a:latin typeface="menlo"/>
              </a:rPr>
              <a:t>jdbc</a:t>
            </a:r>
            <a:r>
              <a:rPr lang="en-US" altLang="en-US" dirty="0" err="1">
                <a:latin typeface="menlo"/>
              </a:rPr>
              <a:t>:oracle:</a:t>
            </a:r>
            <a:r>
              <a:rPr lang="en-US" altLang="en-US" i="1" dirty="0" err="1">
                <a:latin typeface="menlo"/>
              </a:rPr>
              <a:t>driver_type</a:t>
            </a:r>
            <a:r>
              <a:rPr lang="en-US" altLang="en-US" dirty="0">
                <a:latin typeface="menlo"/>
              </a:rPr>
              <a:t>:[</a:t>
            </a:r>
            <a:r>
              <a:rPr lang="en-US" altLang="en-US" i="1" dirty="0">
                <a:latin typeface="menlo"/>
              </a:rPr>
              <a:t>username</a:t>
            </a:r>
            <a:r>
              <a:rPr lang="en-US" altLang="en-US" dirty="0">
                <a:latin typeface="menlo"/>
              </a:rPr>
              <a:t>/</a:t>
            </a:r>
            <a:r>
              <a:rPr lang="en-US" altLang="en-US" i="1" dirty="0">
                <a:latin typeface="menlo"/>
              </a:rPr>
              <a:t>password</a:t>
            </a:r>
            <a:r>
              <a:rPr lang="en-US" altLang="en-US" dirty="0">
                <a:latin typeface="menlo"/>
              </a:rPr>
              <a:t>]@</a:t>
            </a:r>
            <a:r>
              <a:rPr lang="en-US" altLang="en-US" i="1" dirty="0" err="1">
                <a:latin typeface="menlo"/>
              </a:rPr>
              <a:t>database_specifier</a:t>
            </a:r>
            <a:r>
              <a:rPr lang="en-US" altLang="en-US" dirty="0">
                <a:solidFill>
                  <a:schemeClr val="tx1"/>
                </a:solidFill>
              </a:rPr>
              <a:t> </a:t>
            </a:r>
            <a:endParaRPr lang="pl-PL" dirty="0"/>
          </a:p>
          <a:p>
            <a:pPr lvl="0"/>
            <a:r>
              <a:rPr lang="pl-PL" altLang="en-US" dirty="0" err="1" smtClean="0">
                <a:latin typeface="menlo"/>
              </a:rPr>
              <a:t>e.g</a:t>
            </a:r>
            <a:r>
              <a:rPr lang="pl-PL" altLang="en-US" dirty="0" smtClean="0">
                <a:latin typeface="menlo"/>
              </a:rPr>
              <a:t>. </a:t>
            </a:r>
            <a:r>
              <a:rPr lang="en-US" altLang="en-US" dirty="0" err="1" smtClean="0">
                <a:latin typeface="menlo"/>
              </a:rPr>
              <a:t>jdbc:oracle:thin:scott</a:t>
            </a:r>
            <a:r>
              <a:rPr lang="en-US" altLang="en-US" dirty="0" smtClean="0">
                <a:latin typeface="menlo"/>
              </a:rPr>
              <a:t>/tiger</a:t>
            </a:r>
            <a:r>
              <a:rPr lang="en-US" altLang="en-US" dirty="0">
                <a:latin typeface="menlo"/>
              </a:rPr>
              <a:t>@//</a:t>
            </a:r>
            <a:r>
              <a:rPr lang="en-US" altLang="en-US" dirty="0" smtClean="0">
                <a:latin typeface="menlo"/>
              </a:rPr>
              <a:t>myhost:1521/</a:t>
            </a:r>
            <a:r>
              <a:rPr lang="en-US" altLang="en-US" dirty="0" err="1" smtClean="0">
                <a:latin typeface="menlo"/>
              </a:rPr>
              <a:t>myservicename</a:t>
            </a:r>
            <a:endParaRPr lang="pl-PL" altLang="en-US" dirty="0" smtClean="0">
              <a:latin typeface="menlo"/>
            </a:endParaRPr>
          </a:p>
          <a:p>
            <a:pPr lvl="0"/>
            <a:endParaRPr lang="pl-PL" altLang="en-US" dirty="0">
              <a:solidFill>
                <a:schemeClr val="tx1"/>
              </a:solidFill>
              <a:latin typeface="menlo"/>
            </a:endParaRPr>
          </a:p>
          <a:p>
            <a:pPr lvl="0"/>
            <a:endParaRPr lang="pl-PL" altLang="en-US" dirty="0" smtClean="0">
              <a:solidFill>
                <a:schemeClr val="tx1"/>
              </a:solidFill>
              <a:latin typeface="menlo"/>
            </a:endParaRPr>
          </a:p>
          <a:p>
            <a:pPr lvl="0"/>
            <a:r>
              <a:rPr lang="pl-PL" altLang="en-US" b="1" dirty="0" err="1" smtClean="0">
                <a:solidFill>
                  <a:schemeClr val="tx1"/>
                </a:solidFill>
                <a:latin typeface="menlo"/>
              </a:rPr>
              <a:t>PostgreSQL</a:t>
            </a:r>
            <a:r>
              <a:rPr lang="pl-PL" altLang="en-US" dirty="0" smtClean="0">
                <a:solidFill>
                  <a:schemeClr val="tx1"/>
                </a:solidFill>
                <a:latin typeface="menlo"/>
              </a:rPr>
              <a:t> (</a:t>
            </a:r>
            <a:r>
              <a:rPr lang="pl-PL" altLang="en-US" dirty="0" err="1" smtClean="0">
                <a:solidFill>
                  <a:schemeClr val="tx1"/>
                </a:solidFill>
                <a:latin typeface="menlo"/>
              </a:rPr>
              <a:t>default</a:t>
            </a:r>
            <a:r>
              <a:rPr lang="pl-PL" altLang="en-US" dirty="0" smtClean="0">
                <a:solidFill>
                  <a:schemeClr val="tx1"/>
                </a:solidFill>
                <a:latin typeface="menlo"/>
              </a:rPr>
              <a:t> port: </a:t>
            </a:r>
            <a:r>
              <a:rPr lang="en-US" dirty="0" smtClean="0"/>
              <a:t>5432</a:t>
            </a:r>
            <a:r>
              <a:rPr lang="pl-PL" dirty="0" smtClean="0"/>
              <a:t>)</a:t>
            </a:r>
            <a:endParaRPr lang="pl-PL" altLang="en-US" dirty="0" smtClean="0">
              <a:solidFill>
                <a:schemeClr val="tx1"/>
              </a:solidFill>
              <a:latin typeface="menlo"/>
            </a:endParaRPr>
          </a:p>
          <a:p>
            <a:pPr lvl="0"/>
            <a:r>
              <a:rPr lang="pl-PL" altLang="en-US" dirty="0">
                <a:solidFill>
                  <a:schemeClr val="tx1"/>
                </a:solidFill>
                <a:latin typeface="menlo"/>
                <a:hlinkClick r:id="rId3"/>
              </a:rPr>
              <a:t>https://</a:t>
            </a:r>
            <a:r>
              <a:rPr lang="pl-PL" altLang="en-US" dirty="0" smtClean="0">
                <a:solidFill>
                  <a:schemeClr val="tx1"/>
                </a:solidFill>
                <a:latin typeface="menlo"/>
                <a:hlinkClick r:id="rId3"/>
              </a:rPr>
              <a:t>jdbc.postgresql.org/documentation/80/connect.html</a:t>
            </a:r>
            <a:endParaRPr lang="pl-PL" altLang="en-US" dirty="0" smtClean="0">
              <a:solidFill>
                <a:schemeClr val="tx1"/>
              </a:solidFill>
              <a:latin typeface="menlo"/>
            </a:endParaRPr>
          </a:p>
          <a:p>
            <a:r>
              <a:rPr lang="en-US" altLang="en-US" dirty="0" err="1">
                <a:solidFill>
                  <a:srgbClr val="FF0000"/>
                </a:solidFill>
                <a:latin typeface="Arial Unicode MS"/>
              </a:rPr>
              <a:t>jdbc</a:t>
            </a:r>
            <a:r>
              <a:rPr lang="en-US" altLang="en-US" dirty="0" err="1">
                <a:latin typeface="Arial Unicode MS"/>
              </a:rPr>
              <a:t>:postgresql</a:t>
            </a:r>
            <a:r>
              <a:rPr lang="en-US" altLang="en-US" dirty="0">
                <a:latin typeface="Arial Unicode MS"/>
              </a:rPr>
              <a:t>://</a:t>
            </a:r>
            <a:r>
              <a:rPr lang="en-US" altLang="en-US" i="1" dirty="0" err="1">
                <a:latin typeface="Arial Unicode MS"/>
              </a:rPr>
              <a:t>host</a:t>
            </a:r>
            <a:r>
              <a:rPr lang="en-US" altLang="en-US" dirty="0" err="1">
                <a:latin typeface="Arial Unicode MS"/>
              </a:rPr>
              <a:t>:</a:t>
            </a:r>
            <a:r>
              <a:rPr lang="en-US" altLang="en-US" i="1" dirty="0" err="1">
                <a:latin typeface="Arial Unicode MS"/>
              </a:rPr>
              <a:t>port</a:t>
            </a:r>
            <a:r>
              <a:rPr lang="en-US" altLang="en-US" dirty="0">
                <a:latin typeface="Arial Unicode MS"/>
              </a:rPr>
              <a:t>/</a:t>
            </a:r>
            <a:r>
              <a:rPr lang="en-US" altLang="en-US" i="1" dirty="0">
                <a:latin typeface="Arial Unicode MS"/>
              </a:rPr>
              <a:t>database</a:t>
            </a:r>
            <a:r>
              <a:rPr lang="en-US" altLang="en-US" sz="1200" dirty="0">
                <a:solidFill>
                  <a:schemeClr val="tx1"/>
                </a:solidFill>
              </a:rPr>
              <a:t> </a:t>
            </a:r>
            <a:endParaRPr lang="en-US" altLang="en-US" sz="32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lvl="0"/>
            <a:endParaRPr lang="pl-PL" altLang="en-US" dirty="0" smtClean="0">
              <a:solidFill>
                <a:schemeClr val="tx1"/>
              </a:solidFill>
              <a:latin typeface="menlo"/>
            </a:endParaRPr>
          </a:p>
          <a:p>
            <a:pPr lvl="0"/>
            <a:endParaRPr lang="pl-PL" altLang="en-US" dirty="0">
              <a:solidFill>
                <a:schemeClr val="tx1"/>
              </a:solidFill>
              <a:latin typeface="menlo"/>
            </a:endParaRPr>
          </a:p>
          <a:p>
            <a:pPr lvl="0"/>
            <a:r>
              <a:rPr lang="pl-PL" altLang="en-US" b="1" dirty="0" smtClean="0">
                <a:solidFill>
                  <a:schemeClr val="tx1"/>
                </a:solidFill>
                <a:latin typeface="menlo"/>
              </a:rPr>
              <a:t>MySQL</a:t>
            </a:r>
            <a:r>
              <a:rPr lang="pl-PL" altLang="en-US" dirty="0" smtClean="0">
                <a:solidFill>
                  <a:schemeClr val="tx1"/>
                </a:solidFill>
                <a:latin typeface="menlo"/>
              </a:rPr>
              <a:t> (</a:t>
            </a:r>
            <a:r>
              <a:rPr lang="pl-PL" altLang="en-US" dirty="0" err="1" smtClean="0">
                <a:solidFill>
                  <a:schemeClr val="tx1"/>
                </a:solidFill>
                <a:latin typeface="menlo"/>
              </a:rPr>
              <a:t>default</a:t>
            </a:r>
            <a:r>
              <a:rPr lang="pl-PL" altLang="en-US" dirty="0" smtClean="0">
                <a:solidFill>
                  <a:schemeClr val="tx1"/>
                </a:solidFill>
                <a:latin typeface="menlo"/>
              </a:rPr>
              <a:t> port 3306)</a:t>
            </a:r>
          </a:p>
          <a:p>
            <a:pPr lvl="0"/>
            <a:r>
              <a:rPr lang="pl-PL" altLang="en-US" dirty="0">
                <a:solidFill>
                  <a:schemeClr val="tx1"/>
                </a:solidFill>
                <a:latin typeface="menlo"/>
                <a:hlinkClick r:id="rId4"/>
              </a:rPr>
              <a:t>https://</a:t>
            </a:r>
            <a:r>
              <a:rPr lang="pl-PL" altLang="en-US" dirty="0" smtClean="0">
                <a:solidFill>
                  <a:schemeClr val="tx1"/>
                </a:solidFill>
                <a:latin typeface="menlo"/>
                <a:hlinkClick r:id="rId4"/>
              </a:rPr>
              <a:t>dev.mysql.com/doc/connector-j/5.1/en/connector-j-reference-configuration-properties.html</a:t>
            </a:r>
            <a:r>
              <a:rPr lang="pl-PL" altLang="en-US" dirty="0" smtClean="0">
                <a:solidFill>
                  <a:schemeClr val="tx1"/>
                </a:solidFill>
                <a:latin typeface="menlo"/>
              </a:rPr>
              <a:t> </a:t>
            </a:r>
          </a:p>
          <a:p>
            <a:pPr lvl="0"/>
            <a:r>
              <a:rPr lang="en-US" dirty="0" err="1">
                <a:solidFill>
                  <a:srgbClr val="FF0000"/>
                </a:solidFill>
              </a:rPr>
              <a:t>jdbc</a:t>
            </a:r>
            <a:r>
              <a:rPr lang="en-US" dirty="0" err="1"/>
              <a:t>:mysql</a:t>
            </a:r>
            <a:r>
              <a:rPr lang="en-US" dirty="0"/>
              <a:t>://[</a:t>
            </a:r>
            <a:r>
              <a:rPr lang="en-US" i="1" dirty="0"/>
              <a:t>host1</a:t>
            </a:r>
            <a:r>
              <a:rPr lang="en-US" dirty="0"/>
              <a:t>][:</a:t>
            </a:r>
            <a:r>
              <a:rPr lang="en-US" i="1" dirty="0"/>
              <a:t>port1</a:t>
            </a:r>
            <a:r>
              <a:rPr lang="en-US" dirty="0"/>
              <a:t>][,[</a:t>
            </a:r>
            <a:r>
              <a:rPr lang="en-US" i="1" dirty="0"/>
              <a:t>host2</a:t>
            </a:r>
            <a:r>
              <a:rPr lang="en-US" dirty="0"/>
              <a:t>][:</a:t>
            </a:r>
            <a:r>
              <a:rPr lang="en-US" i="1" dirty="0"/>
              <a:t>port2</a:t>
            </a:r>
            <a:r>
              <a:rPr lang="en-US" dirty="0"/>
              <a:t>]]...[/[</a:t>
            </a:r>
            <a:r>
              <a:rPr lang="en-US" i="1" dirty="0"/>
              <a:t>database</a:t>
            </a:r>
            <a:r>
              <a:rPr lang="en-US" dirty="0" smtClean="0"/>
              <a:t>]][?</a:t>
            </a:r>
            <a:r>
              <a:rPr lang="en-US" i="1" dirty="0"/>
              <a:t>propertyName1</a:t>
            </a:r>
            <a:r>
              <a:rPr lang="en-US" dirty="0"/>
              <a:t>=</a:t>
            </a:r>
            <a:r>
              <a:rPr lang="en-US" i="1" dirty="0"/>
              <a:t>propertyValue1</a:t>
            </a:r>
            <a:r>
              <a:rPr lang="en-US" dirty="0"/>
              <a:t>[&amp;</a:t>
            </a:r>
            <a:r>
              <a:rPr lang="en-US" i="1" dirty="0"/>
              <a:t>propertyName2</a:t>
            </a:r>
            <a:r>
              <a:rPr lang="en-US" dirty="0"/>
              <a:t>=</a:t>
            </a:r>
            <a:r>
              <a:rPr lang="en-US" i="1" dirty="0"/>
              <a:t>propertyValue2</a:t>
            </a:r>
            <a:r>
              <a:rPr lang="en-US" dirty="0"/>
              <a:t>]...]</a:t>
            </a:r>
            <a:endParaRPr lang="pl-PL" altLang="en-US" dirty="0" smtClean="0">
              <a:solidFill>
                <a:schemeClr val="tx1"/>
              </a:solidFill>
              <a:latin typeface="menlo"/>
            </a:endParaRPr>
          </a:p>
          <a:p>
            <a:pPr lvl="0"/>
            <a:r>
              <a:rPr lang="pl-PL" altLang="en-US" dirty="0" err="1" smtClean="0">
                <a:solidFill>
                  <a:schemeClr val="tx1"/>
                </a:solidFill>
                <a:latin typeface="menlo"/>
              </a:rPr>
              <a:t>e.g</a:t>
            </a:r>
            <a:r>
              <a:rPr lang="pl-PL" altLang="en-US" dirty="0" smtClean="0">
                <a:solidFill>
                  <a:schemeClr val="tx1"/>
                </a:solidFill>
                <a:latin typeface="menlo"/>
              </a:rPr>
              <a:t>. </a:t>
            </a:r>
            <a:r>
              <a:rPr lang="en-US" dirty="0" err="1"/>
              <a:t>jdbc:mysql</a:t>
            </a:r>
            <a:r>
              <a:rPr lang="en-US" dirty="0"/>
              <a:t>://localhost:3306/</a:t>
            </a:r>
            <a:r>
              <a:rPr lang="en-US" dirty="0" err="1"/>
              <a:t>sakila?profileSQL</a:t>
            </a:r>
            <a:r>
              <a:rPr lang="en-US" dirty="0"/>
              <a:t>=true</a:t>
            </a:r>
            <a:endParaRPr lang="pl-PL" altLang="en-US" dirty="0">
              <a:solidFill>
                <a:schemeClr val="tx1"/>
              </a:solidFill>
              <a:latin typeface="menlo"/>
            </a:endParaRPr>
          </a:p>
          <a:p>
            <a:pPr lvl="0"/>
            <a:endParaRPr lang="pl-PL" altLang="en-US" dirty="0" smtClean="0">
              <a:solidFill>
                <a:schemeClr val="tx1"/>
              </a:solidFill>
              <a:latin typeface="menlo"/>
            </a:endParaRPr>
          </a:p>
          <a:p>
            <a:pPr lvl="0"/>
            <a:endParaRPr lang="pl-PL" altLang="en-US" dirty="0">
              <a:solidFill>
                <a:schemeClr val="tx1"/>
              </a:solidFill>
              <a:latin typeface="menlo"/>
            </a:endParaRPr>
          </a:p>
          <a:p>
            <a:pPr lvl="0"/>
            <a:r>
              <a:rPr lang="pl-PL" altLang="en-US" b="1" dirty="0" smtClean="0">
                <a:solidFill>
                  <a:schemeClr val="tx1"/>
                </a:solidFill>
                <a:latin typeface="menlo"/>
              </a:rPr>
              <a:t>MS SQL </a:t>
            </a:r>
            <a:r>
              <a:rPr lang="pl-PL" altLang="en-US" dirty="0" smtClean="0">
                <a:solidFill>
                  <a:schemeClr val="tx1"/>
                </a:solidFill>
                <a:latin typeface="menlo"/>
              </a:rPr>
              <a:t>(</a:t>
            </a:r>
            <a:r>
              <a:rPr lang="pl-PL" altLang="en-US" dirty="0" err="1" smtClean="0">
                <a:solidFill>
                  <a:schemeClr val="tx1"/>
                </a:solidFill>
                <a:latin typeface="menlo"/>
              </a:rPr>
              <a:t>default</a:t>
            </a:r>
            <a:r>
              <a:rPr lang="pl-PL" altLang="en-US" dirty="0" smtClean="0">
                <a:solidFill>
                  <a:schemeClr val="tx1"/>
                </a:solidFill>
                <a:latin typeface="menlo"/>
              </a:rPr>
              <a:t> port: 1433)</a:t>
            </a:r>
          </a:p>
          <a:p>
            <a:pPr lvl="0"/>
            <a:r>
              <a:rPr lang="pl-PL" altLang="en-US" dirty="0">
                <a:solidFill>
                  <a:schemeClr val="tx1"/>
                </a:solidFill>
                <a:latin typeface="menlo"/>
                <a:hlinkClick r:id="rId5"/>
              </a:rPr>
              <a:t>https://</a:t>
            </a:r>
            <a:r>
              <a:rPr lang="pl-PL" altLang="en-US" dirty="0" smtClean="0">
                <a:solidFill>
                  <a:schemeClr val="tx1"/>
                </a:solidFill>
                <a:latin typeface="menlo"/>
                <a:hlinkClick r:id="rId5"/>
              </a:rPr>
              <a:t>docs.microsoft.com/en-us/sql/connect/jdbc/building-the-connection-url</a:t>
            </a:r>
            <a:r>
              <a:rPr lang="pl-PL" altLang="en-US" dirty="0" smtClean="0">
                <a:solidFill>
                  <a:schemeClr val="tx1"/>
                </a:solidFill>
                <a:latin typeface="menlo"/>
              </a:rPr>
              <a:t> </a:t>
            </a:r>
          </a:p>
          <a:p>
            <a:pPr lvl="0"/>
            <a:r>
              <a:rPr lang="en-US" dirty="0" err="1">
                <a:solidFill>
                  <a:srgbClr val="FF0000"/>
                </a:solidFill>
              </a:rPr>
              <a:t>jdbc</a:t>
            </a:r>
            <a:r>
              <a:rPr lang="en-US" dirty="0" err="1"/>
              <a:t>:sqlserver</a:t>
            </a:r>
            <a:r>
              <a:rPr lang="en-US" dirty="0"/>
              <a:t>://[</a:t>
            </a:r>
            <a:r>
              <a:rPr lang="en-US" dirty="0" err="1"/>
              <a:t>serverName</a:t>
            </a:r>
            <a:r>
              <a:rPr lang="en-US" dirty="0"/>
              <a:t>[\</a:t>
            </a:r>
            <a:r>
              <a:rPr lang="en-US" dirty="0" err="1"/>
              <a:t>instanceName</a:t>
            </a:r>
            <a:r>
              <a:rPr lang="en-US" dirty="0"/>
              <a:t>][:</a:t>
            </a:r>
            <a:r>
              <a:rPr lang="en-US" dirty="0" err="1"/>
              <a:t>portNumber</a:t>
            </a:r>
            <a:r>
              <a:rPr lang="en-US" dirty="0"/>
              <a:t>]][;property=value[;property=value]]</a:t>
            </a:r>
            <a:endParaRPr lang="pl-PL" altLang="en-US" dirty="0" smtClean="0">
              <a:solidFill>
                <a:schemeClr val="tx1"/>
              </a:solidFill>
              <a:latin typeface="menlo"/>
            </a:endParaRPr>
          </a:p>
          <a:p>
            <a:pPr lvl="0"/>
            <a:r>
              <a:rPr lang="pl-PL" altLang="en-US" dirty="0" err="1" smtClean="0">
                <a:solidFill>
                  <a:schemeClr val="tx1"/>
                </a:solidFill>
                <a:latin typeface="menlo"/>
              </a:rPr>
              <a:t>e.g</a:t>
            </a:r>
            <a:r>
              <a:rPr lang="pl-PL" altLang="en-US" dirty="0" smtClean="0">
                <a:solidFill>
                  <a:schemeClr val="tx1"/>
                </a:solidFill>
                <a:latin typeface="menlo"/>
              </a:rPr>
              <a:t>. </a:t>
            </a:r>
            <a:r>
              <a:rPr lang="en-US" dirty="0" err="1"/>
              <a:t>jdbc:sqlserver</a:t>
            </a:r>
            <a:r>
              <a:rPr lang="en-US" dirty="0"/>
              <a:t>://</a:t>
            </a:r>
            <a:r>
              <a:rPr lang="en-US" dirty="0" err="1"/>
              <a:t>localhost;databaseName</a:t>
            </a:r>
            <a:r>
              <a:rPr lang="en-US" dirty="0"/>
              <a:t>=</a:t>
            </a:r>
            <a:r>
              <a:rPr lang="en-US" dirty="0" err="1"/>
              <a:t>AdventureWorks;integratedSecurity</a:t>
            </a:r>
            <a:r>
              <a:rPr lang="en-US" dirty="0"/>
              <a:t>=true;</a:t>
            </a:r>
            <a:endParaRPr lang="pl-PL" altLang="en-US" dirty="0">
              <a:solidFill>
                <a:schemeClr val="tx1"/>
              </a:solidFill>
              <a:latin typeface="menlo"/>
            </a:endParaRPr>
          </a:p>
          <a:p>
            <a:pPr lvl="0"/>
            <a:endParaRPr lang="pl-PL" altLang="en-US" dirty="0">
              <a:solidFill>
                <a:schemeClr val="tx1"/>
              </a:solidFill>
              <a:latin typeface="menlo"/>
            </a:endParaRPr>
          </a:p>
          <a:p>
            <a:pPr lvl="0"/>
            <a:r>
              <a:rPr lang="en-US" altLang="en-US" dirty="0" smtClean="0">
                <a:solidFill>
                  <a:schemeClr val="tx1"/>
                </a:solidFill>
              </a:rPr>
              <a:t> </a:t>
            </a:r>
            <a:endParaRPr lang="en-US" altLang="en-US" sz="36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endParaRPr lang="pl-PL" dirty="0" smtClean="0"/>
          </a:p>
          <a:p>
            <a:endParaRPr 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9975"/>
            <a:ext cx="65" cy="437249"/>
          </a:xfrm>
          <a:prstGeom prst="rect">
            <a:avLst/>
          </a:prstGeom>
          <a:solidFill>
            <a:srgbClr val="F9F9F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15870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18522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>
                <a:solidFill>
                  <a:srgbClr val="FF0000"/>
                </a:solidFill>
              </a:rPr>
              <a:t>J</a:t>
            </a:r>
            <a:r>
              <a:rPr lang="pl-PL" dirty="0" smtClean="0"/>
              <a:t>ava </a:t>
            </a:r>
            <a:r>
              <a:rPr lang="pl-PL" dirty="0" smtClean="0">
                <a:solidFill>
                  <a:srgbClr val="FF0000"/>
                </a:solidFill>
              </a:rPr>
              <a:t>D</a:t>
            </a:r>
            <a:r>
              <a:rPr lang="pl-PL" dirty="0" smtClean="0"/>
              <a:t>ata</a:t>
            </a:r>
            <a:r>
              <a:rPr lang="pl-PL" dirty="0" smtClean="0">
                <a:solidFill>
                  <a:srgbClr val="FF0000"/>
                </a:solidFill>
              </a:rPr>
              <a:t>b</a:t>
            </a:r>
            <a:r>
              <a:rPr lang="pl-PL" dirty="0" smtClean="0"/>
              <a:t>ase </a:t>
            </a:r>
            <a:r>
              <a:rPr lang="pl-PL" dirty="0" smtClean="0">
                <a:solidFill>
                  <a:srgbClr val="FF0000"/>
                </a:solidFill>
              </a:rPr>
              <a:t>C</a:t>
            </a:r>
            <a:r>
              <a:rPr lang="pl-PL" dirty="0" smtClean="0"/>
              <a:t>onnectivity (JBDC)  - API</a:t>
            </a:r>
            <a:endParaRPr lang="en-US" dirty="0"/>
          </a:p>
        </p:txBody>
      </p:sp>
      <p:sp>
        <p:nvSpPr>
          <p:cNvPr id="6" name="pole tekstowe 5"/>
          <p:cNvSpPr txBox="1"/>
          <p:nvPr/>
        </p:nvSpPr>
        <p:spPr>
          <a:xfrm>
            <a:off x="4121819" y="8589292"/>
            <a:ext cx="18678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 smtClean="0"/>
              <a:t>Typy JDBC driverów:</a:t>
            </a:r>
          </a:p>
        </p:txBody>
      </p:sp>
      <p:pic>
        <p:nvPicPr>
          <p:cNvPr id="15" name="Obraz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528" y="963038"/>
            <a:ext cx="5838825" cy="554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8060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Zadanie 1 - JBDC</a:t>
            </a:r>
            <a:endParaRPr lang="en-US" dirty="0"/>
          </a:p>
        </p:txBody>
      </p:sp>
      <p:sp>
        <p:nvSpPr>
          <p:cNvPr id="3" name="pole tekstowe 2"/>
          <p:cNvSpPr txBox="1"/>
          <p:nvPr/>
        </p:nvSpPr>
        <p:spPr>
          <a:xfrm>
            <a:off x="479376" y="1412776"/>
            <a:ext cx="1051316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400" dirty="0" smtClean="0"/>
              <a:t>Napisz program w Javie który:</a:t>
            </a:r>
          </a:p>
          <a:p>
            <a:endParaRPr lang="pl-PL" sz="2400" dirty="0" smtClean="0"/>
          </a:p>
          <a:p>
            <a:r>
              <a:rPr lang="pl-PL" sz="2400" dirty="0"/>
              <a:t>P</a:t>
            </a:r>
            <a:r>
              <a:rPr lang="pl-PL" sz="2400" dirty="0" smtClean="0"/>
              <a:t>ołączy </a:t>
            </a:r>
            <a:r>
              <a:rPr lang="pl-PL" sz="2400" dirty="0" smtClean="0"/>
              <a:t>się do wybranej przez Ciebie bazy danych </a:t>
            </a:r>
            <a:r>
              <a:rPr lang="pl-PL" sz="2400" dirty="0" smtClean="0"/>
              <a:t>przy </a:t>
            </a:r>
            <a:r>
              <a:rPr lang="pl-PL" sz="2400" dirty="0" smtClean="0"/>
              <a:t>użyciu </a:t>
            </a:r>
            <a:r>
              <a:rPr lang="pl-PL" sz="2400" dirty="0" smtClean="0"/>
              <a:t>JBDC przy pomocy:</a:t>
            </a:r>
            <a:endParaRPr lang="pl-PL" sz="2400" dirty="0" smtClean="0"/>
          </a:p>
          <a:p>
            <a:endParaRPr lang="pl-PL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sz="2400" dirty="0" smtClean="0"/>
              <a:t>Implementacji JDBC Drivera dla właściwego producenta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sz="2400" dirty="0" err="1" smtClean="0"/>
              <a:t>DriverManager</a:t>
            </a:r>
            <a:r>
              <a:rPr lang="pl-PL" sz="2400" dirty="0" smtClean="0"/>
              <a:t> </a:t>
            </a:r>
            <a:r>
              <a:rPr lang="pl-PL" sz="2400" dirty="0" err="1" smtClean="0"/>
              <a:t>impl</a:t>
            </a:r>
            <a:endParaRPr lang="pl-PL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sz="2400" dirty="0" err="1" smtClean="0"/>
              <a:t>DataSource</a:t>
            </a:r>
            <a:r>
              <a:rPr lang="pl-PL" sz="2400" dirty="0" smtClean="0"/>
              <a:t> </a:t>
            </a:r>
            <a:r>
              <a:rPr lang="pl-PL" sz="2400" dirty="0" err="1" smtClean="0"/>
              <a:t>impl</a:t>
            </a:r>
            <a:endParaRPr lang="pl-PL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sz="2400" dirty="0" smtClean="0"/>
              <a:t>Wybranego </a:t>
            </a:r>
            <a:r>
              <a:rPr lang="pl-PL" sz="2400" dirty="0" err="1" smtClean="0"/>
              <a:t>connection</a:t>
            </a:r>
            <a:r>
              <a:rPr lang="pl-PL" sz="2400" dirty="0" smtClean="0"/>
              <a:t> </a:t>
            </a:r>
            <a:r>
              <a:rPr lang="pl-PL" sz="2400" dirty="0" err="1" smtClean="0"/>
              <a:t>poolera</a:t>
            </a:r>
            <a:r>
              <a:rPr lang="pl-PL" sz="2400" dirty="0" smtClean="0"/>
              <a:t>, np. </a:t>
            </a:r>
            <a:r>
              <a:rPr lang="pl-PL" sz="2400" dirty="0" err="1" smtClean="0"/>
              <a:t>Hikari</a:t>
            </a:r>
            <a:endParaRPr lang="pl-PL" sz="2400" dirty="0" smtClean="0"/>
          </a:p>
        </p:txBody>
      </p:sp>
    </p:spTree>
    <p:extLst>
      <p:ext uri="{BB962C8B-B14F-4D97-AF65-F5344CB8AC3E}">
        <p14:creationId xmlns:p14="http://schemas.microsoft.com/office/powerpoint/2010/main" val="17378858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Agenda</a:t>
            </a:r>
            <a:endParaRPr lang="en-US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4294967295"/>
          </p:nvPr>
        </p:nvSpPr>
        <p:spPr>
          <a:xfrm>
            <a:off x="263352" y="1123215"/>
            <a:ext cx="10153128" cy="5733256"/>
          </a:xfrm>
        </p:spPr>
        <p:txBody>
          <a:bodyPr>
            <a:normAutofit/>
          </a:bodyPr>
          <a:lstStyle/>
          <a:p>
            <a:r>
              <a:rPr lang="pl-PL" dirty="0" smtClean="0"/>
              <a:t> Baza danych – powtórka</a:t>
            </a:r>
          </a:p>
          <a:p>
            <a:pPr lvl="1"/>
            <a:r>
              <a:rPr lang="pl-PL" dirty="0" smtClean="0"/>
              <a:t> pojęcie, rodzaje baz, producenci, baza relacyjna, interfejs, SQL, …</a:t>
            </a:r>
          </a:p>
          <a:p>
            <a:r>
              <a:rPr lang="pl-PL" dirty="0" smtClean="0">
                <a:solidFill>
                  <a:srgbClr val="FF0000"/>
                </a:solidFill>
              </a:rPr>
              <a:t> O</a:t>
            </a:r>
            <a:r>
              <a:rPr lang="pl-PL" dirty="0" smtClean="0"/>
              <a:t>pen </a:t>
            </a:r>
            <a:r>
              <a:rPr lang="pl-PL" dirty="0" smtClean="0">
                <a:solidFill>
                  <a:srgbClr val="FF0000"/>
                </a:solidFill>
              </a:rPr>
              <a:t>D</a:t>
            </a:r>
            <a:r>
              <a:rPr lang="pl-PL" dirty="0" smtClean="0"/>
              <a:t>ata</a:t>
            </a:r>
            <a:r>
              <a:rPr lang="pl-PL" dirty="0" smtClean="0">
                <a:solidFill>
                  <a:srgbClr val="FF0000"/>
                </a:solidFill>
              </a:rPr>
              <a:t>b</a:t>
            </a:r>
            <a:r>
              <a:rPr lang="pl-PL" dirty="0" smtClean="0"/>
              <a:t>ase </a:t>
            </a:r>
            <a:r>
              <a:rPr lang="pl-PL" dirty="0" smtClean="0">
                <a:solidFill>
                  <a:srgbClr val="FF0000"/>
                </a:solidFill>
              </a:rPr>
              <a:t>C</a:t>
            </a:r>
            <a:r>
              <a:rPr lang="pl-PL" dirty="0" smtClean="0"/>
              <a:t>onnectivity (ODBC)</a:t>
            </a:r>
          </a:p>
          <a:p>
            <a:r>
              <a:rPr lang="pl-PL" dirty="0" smtClean="0">
                <a:solidFill>
                  <a:srgbClr val="FF0000"/>
                </a:solidFill>
              </a:rPr>
              <a:t> J</a:t>
            </a:r>
            <a:r>
              <a:rPr lang="pl-PL" dirty="0" smtClean="0"/>
              <a:t>ava </a:t>
            </a:r>
            <a:r>
              <a:rPr lang="pl-PL" dirty="0" smtClean="0">
                <a:solidFill>
                  <a:srgbClr val="FF0000"/>
                </a:solidFill>
              </a:rPr>
              <a:t>D</a:t>
            </a:r>
            <a:r>
              <a:rPr lang="pl-PL" dirty="0" smtClean="0"/>
              <a:t>atabase </a:t>
            </a:r>
            <a:r>
              <a:rPr lang="pl-PL" dirty="0" smtClean="0">
                <a:solidFill>
                  <a:srgbClr val="FF0000"/>
                </a:solidFill>
              </a:rPr>
              <a:t>C</a:t>
            </a:r>
            <a:r>
              <a:rPr lang="pl-PL" dirty="0" smtClean="0"/>
              <a:t>onnectivity (JDBC) </a:t>
            </a:r>
            <a:endParaRPr lang="pl-PL" dirty="0"/>
          </a:p>
          <a:p>
            <a:r>
              <a:rPr lang="pl-PL" dirty="0" smtClean="0"/>
              <a:t> </a:t>
            </a:r>
            <a:r>
              <a:rPr lang="pl-PL" dirty="0">
                <a:solidFill>
                  <a:srgbClr val="FF0000"/>
                </a:solidFill>
              </a:rPr>
              <a:t>J</a:t>
            </a:r>
            <a:r>
              <a:rPr lang="pl-PL" dirty="0"/>
              <a:t>ava </a:t>
            </a:r>
            <a:r>
              <a:rPr lang="pl-PL" dirty="0" err="1">
                <a:solidFill>
                  <a:srgbClr val="FF0000"/>
                </a:solidFill>
              </a:rPr>
              <a:t>P</a:t>
            </a:r>
            <a:r>
              <a:rPr lang="pl-PL" dirty="0" err="1"/>
              <a:t>ersiastence</a:t>
            </a:r>
            <a:r>
              <a:rPr lang="pl-PL" dirty="0"/>
              <a:t> </a:t>
            </a:r>
            <a:r>
              <a:rPr lang="pl-PL" dirty="0" err="1">
                <a:solidFill>
                  <a:srgbClr val="FF0000"/>
                </a:solidFill>
              </a:rPr>
              <a:t>A</a:t>
            </a:r>
            <a:r>
              <a:rPr lang="pl-PL" dirty="0" err="1"/>
              <a:t>pi</a:t>
            </a:r>
            <a:r>
              <a:rPr lang="pl-PL" dirty="0"/>
              <a:t> (JPA</a:t>
            </a:r>
            <a:r>
              <a:rPr lang="pl-PL" dirty="0" smtClean="0"/>
              <a:t>)</a:t>
            </a:r>
          </a:p>
          <a:p>
            <a:r>
              <a:rPr lang="pl-PL" dirty="0"/>
              <a:t> </a:t>
            </a:r>
            <a:r>
              <a:rPr lang="pl-PL" dirty="0" err="1" smtClean="0"/>
              <a:t>Hibernate</a:t>
            </a:r>
            <a:endParaRPr lang="pl-PL" dirty="0" smtClean="0"/>
          </a:p>
          <a:p>
            <a:pPr indent="0">
              <a:buNone/>
            </a:pPr>
            <a:r>
              <a:rPr lang="pl-PL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95456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z="2800" dirty="0" smtClean="0"/>
              <a:t>Struktura logiczna – pamiętaj o </a:t>
            </a:r>
            <a:r>
              <a:rPr lang="pl-PL" sz="2800" dirty="0" err="1" smtClean="0">
                <a:solidFill>
                  <a:srgbClr val="FF0000"/>
                </a:solidFill>
              </a:rPr>
              <a:t>close</a:t>
            </a:r>
            <a:r>
              <a:rPr lang="pl-PL" sz="2800" dirty="0" smtClean="0">
                <a:solidFill>
                  <a:srgbClr val="FF0000"/>
                </a:solidFill>
              </a:rPr>
              <a:t>() </a:t>
            </a:r>
            <a:r>
              <a:rPr lang="pl-PL" sz="2800" dirty="0" smtClean="0"/>
              <a:t>i obsłudze wyjątków</a:t>
            </a:r>
            <a:endParaRPr lang="en-US" sz="2800" dirty="0"/>
          </a:p>
        </p:txBody>
      </p:sp>
      <p:sp>
        <p:nvSpPr>
          <p:cNvPr id="5" name="pole tekstowe 4"/>
          <p:cNvSpPr txBox="1"/>
          <p:nvPr/>
        </p:nvSpPr>
        <p:spPr>
          <a:xfrm>
            <a:off x="332083" y="1052736"/>
            <a:ext cx="10585176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400" dirty="0" smtClean="0"/>
              <a:t>Connection </a:t>
            </a:r>
            <a:r>
              <a:rPr lang="pl-PL" sz="2400" dirty="0" err="1" smtClean="0"/>
              <a:t>pool</a:t>
            </a:r>
            <a:r>
              <a:rPr lang="pl-PL" sz="2400" dirty="0" smtClean="0"/>
              <a:t> </a:t>
            </a:r>
          </a:p>
          <a:p>
            <a:r>
              <a:rPr lang="pl-PL" sz="2400" dirty="0"/>
              <a:t>	C</a:t>
            </a:r>
            <a:r>
              <a:rPr lang="pl-PL" sz="2400" dirty="0" smtClean="0"/>
              <a:t>onnection 1</a:t>
            </a:r>
          </a:p>
          <a:p>
            <a:r>
              <a:rPr lang="pl-PL" sz="2400" dirty="0" smtClean="0"/>
              <a:t>		</a:t>
            </a:r>
            <a:r>
              <a:rPr lang="pl-PL" sz="2400" dirty="0"/>
              <a:t>S</a:t>
            </a:r>
            <a:r>
              <a:rPr lang="pl-PL" sz="2400" dirty="0" smtClean="0"/>
              <a:t>tatement 1</a:t>
            </a:r>
          </a:p>
          <a:p>
            <a:r>
              <a:rPr lang="pl-PL" sz="2400" dirty="0"/>
              <a:t>	</a:t>
            </a:r>
            <a:r>
              <a:rPr lang="pl-PL" sz="2400" dirty="0" smtClean="0"/>
              <a:t>		</a:t>
            </a:r>
            <a:r>
              <a:rPr lang="pl-PL" sz="2400" dirty="0" err="1" smtClean="0">
                <a:solidFill>
                  <a:schemeClr val="accent5"/>
                </a:solidFill>
              </a:rPr>
              <a:t>ResultSet</a:t>
            </a:r>
            <a:r>
              <a:rPr lang="pl-PL" sz="2400" dirty="0" smtClean="0"/>
              <a:t> 1-stmt1</a:t>
            </a:r>
          </a:p>
          <a:p>
            <a:r>
              <a:rPr lang="pl-PL" sz="2400" dirty="0"/>
              <a:t>	</a:t>
            </a:r>
            <a:r>
              <a:rPr lang="pl-PL" sz="2400" dirty="0" smtClean="0"/>
              <a:t>		…</a:t>
            </a:r>
          </a:p>
          <a:p>
            <a:r>
              <a:rPr lang="pl-PL" sz="2400" dirty="0"/>
              <a:t>	</a:t>
            </a:r>
            <a:r>
              <a:rPr lang="pl-PL" sz="2400" dirty="0" smtClean="0"/>
              <a:t>		</a:t>
            </a:r>
            <a:r>
              <a:rPr lang="pl-PL" sz="2400" dirty="0" err="1" smtClean="0">
                <a:solidFill>
                  <a:schemeClr val="accent5"/>
                </a:solidFill>
              </a:rPr>
              <a:t>ResultSet</a:t>
            </a:r>
            <a:r>
              <a:rPr lang="pl-PL" sz="2400" dirty="0" smtClean="0"/>
              <a:t> n-stmt1</a:t>
            </a:r>
          </a:p>
          <a:p>
            <a:r>
              <a:rPr lang="pl-PL" sz="2400" dirty="0"/>
              <a:t>	</a:t>
            </a:r>
            <a:r>
              <a:rPr lang="pl-PL" sz="2400" dirty="0" smtClean="0"/>
              <a:t>	Statement 2</a:t>
            </a:r>
          </a:p>
          <a:p>
            <a:r>
              <a:rPr lang="pl-PL" sz="2400" dirty="0"/>
              <a:t>	</a:t>
            </a:r>
            <a:r>
              <a:rPr lang="pl-PL" sz="2400" dirty="0" smtClean="0"/>
              <a:t>		</a:t>
            </a:r>
            <a:r>
              <a:rPr lang="pl-PL" sz="2400" dirty="0" err="1" smtClean="0">
                <a:solidFill>
                  <a:schemeClr val="accent5"/>
                </a:solidFill>
              </a:rPr>
              <a:t>ResultSet</a:t>
            </a:r>
            <a:r>
              <a:rPr lang="pl-PL" sz="2400" dirty="0" smtClean="0"/>
              <a:t> 1-stmt2</a:t>
            </a:r>
            <a:endParaRPr lang="pl-PL" sz="2400" dirty="0"/>
          </a:p>
          <a:p>
            <a:r>
              <a:rPr lang="pl-PL" sz="2400" dirty="0"/>
              <a:t>			…</a:t>
            </a:r>
          </a:p>
          <a:p>
            <a:r>
              <a:rPr lang="pl-PL" sz="2400" dirty="0"/>
              <a:t>			</a:t>
            </a:r>
            <a:r>
              <a:rPr lang="pl-PL" sz="2400" dirty="0" err="1">
                <a:solidFill>
                  <a:schemeClr val="accent5"/>
                </a:solidFill>
              </a:rPr>
              <a:t>ResultSet</a:t>
            </a:r>
            <a:r>
              <a:rPr lang="pl-PL" sz="2400" dirty="0"/>
              <a:t> </a:t>
            </a:r>
            <a:r>
              <a:rPr lang="pl-PL" sz="2400" dirty="0" smtClean="0"/>
              <a:t>m-stmt2</a:t>
            </a:r>
            <a:endParaRPr lang="pl-PL" sz="2400" dirty="0" smtClean="0"/>
          </a:p>
          <a:p>
            <a:r>
              <a:rPr lang="pl-PL" sz="2400" dirty="0" smtClean="0"/>
              <a:t>		…</a:t>
            </a:r>
          </a:p>
          <a:p>
            <a:r>
              <a:rPr lang="pl-PL" sz="2400" dirty="0"/>
              <a:t>	</a:t>
            </a:r>
            <a:r>
              <a:rPr lang="pl-PL" sz="2400" dirty="0" smtClean="0"/>
              <a:t>	</a:t>
            </a:r>
            <a:r>
              <a:rPr lang="pl-PL" sz="2400" dirty="0"/>
              <a:t>S</a:t>
            </a:r>
            <a:r>
              <a:rPr lang="pl-PL" sz="2400" dirty="0" smtClean="0"/>
              <a:t>tatement n</a:t>
            </a:r>
            <a:endParaRPr lang="pl-PL" sz="2400" dirty="0"/>
          </a:p>
          <a:p>
            <a:r>
              <a:rPr lang="pl-PL" sz="2400" dirty="0" smtClean="0"/>
              <a:t>	Connection 2</a:t>
            </a:r>
          </a:p>
          <a:p>
            <a:r>
              <a:rPr lang="pl-PL" sz="2400" dirty="0" smtClean="0"/>
              <a:t>	…</a:t>
            </a:r>
          </a:p>
          <a:p>
            <a:r>
              <a:rPr lang="pl-PL" sz="2400" dirty="0"/>
              <a:t>	</a:t>
            </a:r>
            <a:r>
              <a:rPr lang="pl-PL" sz="2400" dirty="0"/>
              <a:t>C</a:t>
            </a:r>
            <a:r>
              <a:rPr lang="pl-PL" sz="2400" dirty="0" smtClean="0"/>
              <a:t>onnection 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751473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Statement ~ grupa zapytań reprezentujących transakcję bazodanową</a:t>
            </a:r>
            <a:endParaRPr lang="en-US" dirty="0"/>
          </a:p>
        </p:txBody>
      </p:sp>
      <p:sp>
        <p:nvSpPr>
          <p:cNvPr id="5" name="pole tekstowe 4"/>
          <p:cNvSpPr txBox="1"/>
          <p:nvPr/>
        </p:nvSpPr>
        <p:spPr>
          <a:xfrm>
            <a:off x="332083" y="1052736"/>
            <a:ext cx="10585176" cy="5847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sz="2000" dirty="0" smtClean="0">
                <a:solidFill>
                  <a:srgbClr val="00B0F0"/>
                </a:solidFill>
              </a:rPr>
              <a:t>Statement</a:t>
            </a:r>
            <a:r>
              <a:rPr lang="pl-PL" sz="2000" dirty="0" smtClean="0"/>
              <a:t> </a:t>
            </a:r>
            <a:r>
              <a:rPr lang="pl-PL" sz="2000" dirty="0" smtClean="0"/>
              <a:t>– zapytanie bez </a:t>
            </a:r>
            <a:r>
              <a:rPr lang="pl-PL" sz="2000" dirty="0" smtClean="0"/>
              <a:t>parametrów</a:t>
            </a:r>
            <a:endParaRPr lang="pl-PL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sz="2000" dirty="0" err="1" smtClean="0">
                <a:solidFill>
                  <a:srgbClr val="00B0F0"/>
                </a:solidFill>
              </a:rPr>
              <a:t>PreparedStatement</a:t>
            </a:r>
            <a:r>
              <a:rPr lang="pl-PL" sz="2000" dirty="0" smtClean="0"/>
              <a:t> – z parametrami „?”, </a:t>
            </a:r>
            <a:r>
              <a:rPr lang="pl-PL" sz="2000" dirty="0" err="1" smtClean="0"/>
              <a:t>cache’owane</a:t>
            </a:r>
            <a:endParaRPr lang="pl-PL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pl-PL" sz="2400" dirty="0" smtClean="0"/>
          </a:p>
          <a:p>
            <a:pPr lvl="0"/>
            <a:r>
              <a:rPr lang="en-US" alt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String SQL = </a:t>
            </a:r>
            <a:r>
              <a:rPr lang="en-US" altLang="en-US" sz="12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"Update Employees SET age = ? WHERE id = ?"</a:t>
            </a:r>
            <a:r>
              <a:rPr lang="en-US" alt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br>
              <a:rPr lang="en-US" alt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PreparedStatement</a:t>
            </a:r>
            <a:r>
              <a:rPr lang="en-US" alt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pstmt</a:t>
            </a:r>
            <a:r>
              <a:rPr lang="en-US" alt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en-US" sz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conn.pepareStatement</a:t>
            </a:r>
            <a:r>
              <a:rPr lang="en-US" alt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(SQL</a:t>
            </a:r>
            <a:r>
              <a:rPr lang="en-US" alt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lang="en-US" alt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pstmt.setInt</a:t>
            </a:r>
            <a:r>
              <a:rPr lang="en-US" alt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alt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lang="en-US" alt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lang="en-US" alt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pstmt.setInt</a:t>
            </a:r>
            <a:r>
              <a:rPr lang="en-US" alt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alt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123</a:t>
            </a:r>
            <a:r>
              <a:rPr lang="en-US" alt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US" altLang="en-US" sz="12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endParaRPr lang="pl-PL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sz="2000" dirty="0" err="1" smtClean="0">
                <a:solidFill>
                  <a:srgbClr val="00B0F0"/>
                </a:solidFill>
              </a:rPr>
              <a:t>CallableStatement</a:t>
            </a:r>
            <a:r>
              <a:rPr lang="pl-PL" sz="2000" dirty="0" smtClean="0"/>
              <a:t> – można zdefiniować parametry we/wy. Do procedur składowanych</a:t>
            </a:r>
            <a:r>
              <a:rPr lang="pl-PL" sz="2000" dirty="0" smtClean="0"/>
              <a:t>.</a:t>
            </a:r>
          </a:p>
          <a:p>
            <a:endParaRPr lang="pl-PL" sz="2000" dirty="0" smtClean="0"/>
          </a:p>
          <a:p>
            <a:pPr lvl="0"/>
            <a:r>
              <a:rPr lang="en-US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CallableStatement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stmt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conn.prepareCall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"{?= call sum4(?,?)}"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stmt.setInt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altLang="en-US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stmt.setInt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altLang="en-US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43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stmt.registerOutParameter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,Types.</a:t>
            </a:r>
            <a:r>
              <a:rPr lang="en-US" altLang="en-US" b="1" i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INTEGER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stmt.execute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  <a:endParaRPr lang="en-US" altLang="en-US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endParaRPr lang="pl-PL" sz="2400" dirty="0" smtClean="0"/>
          </a:p>
          <a:p>
            <a:r>
              <a:rPr lang="pl-PL" sz="2400" dirty="0">
                <a:solidFill>
                  <a:srgbClr val="FF0000"/>
                </a:solidFill>
              </a:rPr>
              <a:t>Domyślnie </a:t>
            </a:r>
            <a:r>
              <a:rPr lang="pl-PL" sz="2400" dirty="0">
                <a:solidFill>
                  <a:schemeClr val="tx1"/>
                </a:solidFill>
              </a:rPr>
              <a:t>połączenie działa w trybie </a:t>
            </a:r>
            <a:r>
              <a:rPr lang="pl-PL" sz="2400" dirty="0" smtClean="0">
                <a:solidFill>
                  <a:srgbClr val="FF0000"/>
                </a:solidFill>
              </a:rPr>
              <a:t>auto-</a:t>
            </a:r>
            <a:r>
              <a:rPr lang="pl-PL" sz="2400" dirty="0" err="1" smtClean="0">
                <a:solidFill>
                  <a:srgbClr val="FF0000"/>
                </a:solidFill>
              </a:rPr>
              <a:t>commit</a:t>
            </a:r>
            <a:endParaRPr lang="pl-PL" sz="2400" dirty="0" smtClean="0">
              <a:solidFill>
                <a:srgbClr val="FF0000"/>
              </a:solidFill>
            </a:endParaRPr>
          </a:p>
          <a:p>
            <a:r>
              <a:rPr lang="pl-PL" sz="2400" dirty="0" smtClean="0">
                <a:solidFill>
                  <a:schemeClr val="tx1"/>
                </a:solidFill>
              </a:rPr>
              <a:t>tzn</a:t>
            </a:r>
            <a:r>
              <a:rPr lang="pl-PL" sz="2400" dirty="0">
                <a:solidFill>
                  <a:schemeClr val="tx1"/>
                </a:solidFill>
              </a:rPr>
              <a:t>. </a:t>
            </a:r>
            <a:r>
              <a:rPr lang="pl-PL" sz="2400" dirty="0" err="1">
                <a:solidFill>
                  <a:schemeClr val="tx1"/>
                </a:solidFill>
              </a:rPr>
              <a:t>commit</a:t>
            </a:r>
            <a:r>
              <a:rPr lang="pl-PL" sz="2400" dirty="0">
                <a:solidFill>
                  <a:schemeClr val="tx1"/>
                </a:solidFill>
              </a:rPr>
              <a:t> wykonywany jest  w momencie wykonania </a:t>
            </a:r>
            <a:r>
              <a:rPr lang="pl-PL" sz="2400" dirty="0" err="1">
                <a:solidFill>
                  <a:schemeClr val="tx1"/>
                </a:solidFill>
              </a:rPr>
              <a:t>execute</a:t>
            </a:r>
            <a:r>
              <a:rPr lang="pl-PL" sz="2400" dirty="0">
                <a:solidFill>
                  <a:schemeClr val="tx1"/>
                </a:solidFill>
              </a:rPr>
              <a:t> na obiekcie </a:t>
            </a:r>
            <a:r>
              <a:rPr lang="pl-PL" sz="2400" dirty="0" err="1">
                <a:solidFill>
                  <a:schemeClr val="tx1"/>
                </a:solidFill>
              </a:rPr>
              <a:t>statement</a:t>
            </a:r>
            <a:endParaRPr lang="pl-PL" sz="2400" dirty="0">
              <a:solidFill>
                <a:schemeClr val="tx1"/>
              </a:solidFill>
            </a:endParaRP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0552225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Statement </a:t>
            </a:r>
            <a:r>
              <a:rPr lang="pl-PL" dirty="0" err="1" smtClean="0"/>
              <a:t>execution</a:t>
            </a:r>
            <a:endParaRPr lang="en-US" dirty="0"/>
          </a:p>
        </p:txBody>
      </p:sp>
      <p:sp>
        <p:nvSpPr>
          <p:cNvPr id="5" name="pole tekstowe 4"/>
          <p:cNvSpPr txBox="1"/>
          <p:nvPr/>
        </p:nvSpPr>
        <p:spPr>
          <a:xfrm>
            <a:off x="332083" y="1052736"/>
            <a:ext cx="1058517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sz="2400" dirty="0" err="1" smtClean="0">
                <a:solidFill>
                  <a:srgbClr val="00B0F0"/>
                </a:solidFill>
              </a:rPr>
              <a:t>execute</a:t>
            </a:r>
            <a:endParaRPr lang="pl-PL" sz="2400" dirty="0">
              <a:solidFill>
                <a:srgbClr val="00B0F0"/>
              </a:solidFill>
            </a:endParaRPr>
          </a:p>
          <a:p>
            <a:endParaRPr lang="pl-PL" sz="2400" dirty="0" smtClean="0"/>
          </a:p>
          <a:p>
            <a:r>
              <a:rPr lang="pl-PL" sz="2400" dirty="0" smtClean="0"/>
              <a:t>zwraca </a:t>
            </a:r>
            <a:r>
              <a:rPr lang="pl-PL" sz="2400" dirty="0" err="1" smtClean="0"/>
              <a:t>true</a:t>
            </a:r>
            <a:r>
              <a:rPr lang="pl-PL" sz="2400" dirty="0" smtClean="0"/>
              <a:t> jeśli w wyniku dostępny jest co najmniej 1 </a:t>
            </a:r>
            <a:r>
              <a:rPr lang="pl-PL" sz="2400" dirty="0" err="1" smtClean="0"/>
              <a:t>ResultSet</a:t>
            </a:r>
            <a:r>
              <a:rPr lang="pl-PL" sz="2400" dirty="0" smtClean="0"/>
              <a:t>. Odczytaj kolejne wywołując </a:t>
            </a:r>
            <a:r>
              <a:rPr lang="pl-PL" sz="2400" dirty="0" err="1" smtClean="0"/>
              <a:t>statement.getResultSet</a:t>
            </a:r>
            <a:r>
              <a:rPr lang="pl-PL" sz="2400" dirty="0" smtClean="0"/>
              <a:t>();</a:t>
            </a:r>
          </a:p>
          <a:p>
            <a:endParaRPr lang="pl-PL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sz="2400" dirty="0" err="1" smtClean="0">
                <a:solidFill>
                  <a:srgbClr val="00B0F0"/>
                </a:solidFill>
              </a:rPr>
              <a:t>executeQuery</a:t>
            </a:r>
            <a:endParaRPr lang="pl-PL" sz="2400" dirty="0">
              <a:solidFill>
                <a:srgbClr val="00B0F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l-PL" sz="2400" dirty="0" smtClean="0"/>
          </a:p>
          <a:p>
            <a:r>
              <a:rPr lang="pl-PL" sz="2400" dirty="0" smtClean="0"/>
              <a:t>zwraca </a:t>
            </a:r>
            <a:r>
              <a:rPr lang="pl-PL" sz="2400" dirty="0" err="1" smtClean="0"/>
              <a:t>wrapper</a:t>
            </a:r>
            <a:r>
              <a:rPr lang="pl-PL" sz="2400" dirty="0" smtClean="0"/>
              <a:t> do kursora, tzw. </a:t>
            </a:r>
            <a:r>
              <a:rPr lang="pl-PL" sz="2400" dirty="0" err="1" smtClean="0"/>
              <a:t>ResultSet</a:t>
            </a:r>
            <a:r>
              <a:rPr lang="pl-PL" sz="2400" dirty="0" smtClean="0"/>
              <a:t> </a:t>
            </a:r>
          </a:p>
          <a:p>
            <a:endParaRPr lang="pl-PL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sz="2400" dirty="0" err="1" smtClean="0">
                <a:solidFill>
                  <a:srgbClr val="00B0F0"/>
                </a:solidFill>
              </a:rPr>
              <a:t>executeUpdate</a:t>
            </a:r>
            <a:endParaRPr lang="pl-PL" sz="2400" dirty="0">
              <a:solidFill>
                <a:srgbClr val="00B0F0"/>
              </a:solidFill>
            </a:endParaRPr>
          </a:p>
          <a:p>
            <a:endParaRPr lang="pl-PL" sz="2400" dirty="0" smtClean="0"/>
          </a:p>
          <a:p>
            <a:r>
              <a:rPr lang="pl-PL" sz="2400" dirty="0" smtClean="0"/>
              <a:t>zwraca </a:t>
            </a:r>
            <a:r>
              <a:rPr lang="pl-PL" sz="2400" dirty="0" smtClean="0"/>
              <a:t>liczbę procesowanych </a:t>
            </a:r>
            <a:r>
              <a:rPr lang="pl-PL" sz="2400" dirty="0" smtClean="0"/>
              <a:t>wierszy</a:t>
            </a:r>
            <a:endParaRPr lang="pl-PL" sz="2400" dirty="0" smtClean="0"/>
          </a:p>
        </p:txBody>
      </p:sp>
    </p:spTree>
    <p:extLst>
      <p:ext uri="{BB962C8B-B14F-4D97-AF65-F5344CB8AC3E}">
        <p14:creationId xmlns:p14="http://schemas.microsoft.com/office/powerpoint/2010/main" val="316774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Statement – </a:t>
            </a:r>
            <a:r>
              <a:rPr lang="pl-PL" dirty="0" err="1" smtClean="0"/>
              <a:t>batch</a:t>
            </a:r>
            <a:r>
              <a:rPr lang="pl-PL" dirty="0" smtClean="0"/>
              <a:t> </a:t>
            </a:r>
            <a:endParaRPr 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551384" y="1484784"/>
            <a:ext cx="6696744" cy="3393176"/>
          </a:xfrm>
          <a:prstGeom prst="rect">
            <a:avLst/>
          </a:prstGeom>
          <a:solidFill>
            <a:srgbClr val="EEEEE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114264" rIns="0" bIns="7617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313131"/>
                </a:solidFill>
                <a:effectLst/>
                <a:latin typeface="Menlo"/>
              </a:rPr>
              <a:t>conn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666600"/>
                </a:solidFill>
                <a:effectLst/>
                <a:latin typeface="Menlo"/>
              </a:rPr>
              <a:t>.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313131"/>
                </a:solidFill>
                <a:effectLst/>
                <a:latin typeface="Menlo"/>
              </a:rPr>
              <a:t>setAutoCommit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Menlo"/>
              </a:rPr>
              <a:t>(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Menlo"/>
              </a:rPr>
              <a:t>false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Menlo"/>
              </a:rPr>
              <a:t>);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313131"/>
                </a:solidFill>
                <a:effectLst/>
                <a:latin typeface="Menlo"/>
              </a:rPr>
              <a:t> </a:t>
            </a:r>
            <a:endParaRPr kumimoji="0" lang="pl-PL" altLang="en-US" sz="1600" b="0" i="0" u="none" strike="noStrike" cap="none" normalizeH="0" baseline="0" dirty="0" smtClean="0">
              <a:ln>
                <a:noFill/>
              </a:ln>
              <a:solidFill>
                <a:srgbClr val="313131"/>
              </a:solidFill>
              <a:effectLst/>
              <a:latin typeface="Menl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pl-PL" altLang="en-US" sz="1600" dirty="0">
              <a:solidFill>
                <a:srgbClr val="313131"/>
              </a:solidFill>
              <a:latin typeface="Menl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7F0055"/>
                </a:solidFill>
                <a:effectLst/>
                <a:latin typeface="Menlo"/>
              </a:rPr>
              <a:t>String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313131"/>
                </a:solidFill>
                <a:effectLst/>
                <a:latin typeface="Menlo"/>
              </a:rPr>
              <a:t> SQL 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Menlo"/>
              </a:rPr>
              <a:t>=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313131"/>
                </a:solidFill>
                <a:effectLst/>
                <a:latin typeface="Menlo"/>
              </a:rPr>
              <a:t> </a:t>
            </a:r>
            <a:r>
              <a:rPr lang="pl-PL" altLang="en-US" sz="1600" dirty="0" smtClean="0">
                <a:solidFill>
                  <a:srgbClr val="008800"/>
                </a:solidFill>
                <a:latin typeface="Menlo"/>
              </a:rPr>
              <a:t>„</a:t>
            </a:r>
            <a:r>
              <a:rPr kumimoji="0" lang="pl-PL" altLang="en-US" sz="1600" b="0" i="0" u="none" strike="noStrike" cap="none" normalizeH="0" baseline="0" dirty="0" smtClean="0">
                <a:ln>
                  <a:noFill/>
                </a:ln>
                <a:solidFill>
                  <a:srgbClr val="008800"/>
                </a:solidFill>
                <a:effectLst/>
                <a:latin typeface="Menlo"/>
              </a:rPr>
              <a:t>…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8800"/>
                </a:solidFill>
                <a:effectLst/>
                <a:latin typeface="Menlo"/>
              </a:rPr>
              <a:t>"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Menlo"/>
              </a:rPr>
              <a:t>;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313131"/>
                </a:solidFill>
                <a:effectLst/>
                <a:latin typeface="Menlo"/>
              </a:rPr>
              <a:t> </a:t>
            </a:r>
            <a:endParaRPr kumimoji="0" lang="pl-PL" altLang="en-US" sz="1600" b="0" i="0" u="none" strike="noStrike" cap="none" normalizeH="0" baseline="0" dirty="0" smtClean="0">
              <a:ln>
                <a:noFill/>
              </a:ln>
              <a:solidFill>
                <a:srgbClr val="313131"/>
              </a:solidFill>
              <a:effectLst/>
              <a:latin typeface="Menl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313131"/>
                </a:solidFill>
                <a:effectLst/>
                <a:latin typeface="Menlo"/>
              </a:rPr>
              <a:t>stmt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666600"/>
                </a:solidFill>
                <a:effectLst/>
                <a:latin typeface="Menlo"/>
              </a:rPr>
              <a:t>.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313131"/>
                </a:solidFill>
                <a:effectLst/>
                <a:latin typeface="Menlo"/>
              </a:rPr>
              <a:t>addBatch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Menlo"/>
              </a:rPr>
              <a:t>(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313131"/>
                </a:solidFill>
                <a:effectLst/>
                <a:latin typeface="Menlo"/>
              </a:rPr>
              <a:t>SQL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Menlo"/>
              </a:rPr>
              <a:t>);</a:t>
            </a:r>
            <a:endParaRPr kumimoji="0" lang="pl-PL" altLang="en-US" sz="1600" b="0" i="0" u="none" strike="noStrike" cap="none" normalizeH="0" baseline="0" dirty="0" smtClean="0">
              <a:ln>
                <a:noFill/>
              </a:ln>
              <a:solidFill>
                <a:srgbClr val="666600"/>
              </a:solidFill>
              <a:effectLst/>
              <a:latin typeface="Menl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l-PL" altLang="en-US" sz="1600" b="0" i="0" u="none" strike="noStrike" cap="none" normalizeH="0" baseline="0" dirty="0" smtClean="0">
              <a:ln>
                <a:noFill/>
              </a:ln>
              <a:solidFill>
                <a:srgbClr val="008800"/>
              </a:solidFill>
              <a:effectLst/>
              <a:latin typeface="Menlo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>
                <a:solidFill>
                  <a:srgbClr val="7F0055"/>
                </a:solidFill>
                <a:latin typeface="Menlo"/>
              </a:rPr>
              <a:t>String</a:t>
            </a:r>
            <a:r>
              <a:rPr lang="en-US" altLang="en-US" sz="1600" dirty="0">
                <a:solidFill>
                  <a:srgbClr val="313131"/>
                </a:solidFill>
                <a:latin typeface="Menlo"/>
              </a:rPr>
              <a:t> </a:t>
            </a:r>
            <a:r>
              <a:rPr lang="en-US" altLang="en-US" sz="1600" dirty="0" smtClean="0">
                <a:solidFill>
                  <a:srgbClr val="313131"/>
                </a:solidFill>
                <a:latin typeface="Menlo"/>
              </a:rPr>
              <a:t>SQL</a:t>
            </a:r>
            <a:r>
              <a:rPr lang="pl-PL" altLang="en-US" sz="1600" dirty="0" smtClean="0">
                <a:solidFill>
                  <a:srgbClr val="313131"/>
                </a:solidFill>
                <a:latin typeface="Menlo"/>
              </a:rPr>
              <a:t>2</a:t>
            </a:r>
            <a:r>
              <a:rPr lang="en-US" altLang="en-US" sz="1600" dirty="0" smtClean="0">
                <a:solidFill>
                  <a:srgbClr val="313131"/>
                </a:solidFill>
                <a:latin typeface="Menlo"/>
              </a:rPr>
              <a:t> </a:t>
            </a:r>
            <a:r>
              <a:rPr lang="en-US" altLang="en-US" sz="1600" dirty="0">
                <a:solidFill>
                  <a:srgbClr val="666600"/>
                </a:solidFill>
                <a:latin typeface="Menlo"/>
              </a:rPr>
              <a:t>=</a:t>
            </a:r>
            <a:r>
              <a:rPr lang="en-US" altLang="en-US" sz="1600" dirty="0">
                <a:solidFill>
                  <a:srgbClr val="313131"/>
                </a:solidFill>
                <a:latin typeface="Menlo"/>
              </a:rPr>
              <a:t> </a:t>
            </a:r>
            <a:r>
              <a:rPr lang="pl-PL" altLang="en-US" sz="1600" dirty="0">
                <a:solidFill>
                  <a:srgbClr val="008800"/>
                </a:solidFill>
                <a:latin typeface="Menlo"/>
              </a:rPr>
              <a:t>„…</a:t>
            </a:r>
            <a:r>
              <a:rPr lang="en-US" altLang="en-US" sz="1600" dirty="0">
                <a:solidFill>
                  <a:srgbClr val="008800"/>
                </a:solidFill>
                <a:latin typeface="Menlo"/>
              </a:rPr>
              <a:t>"</a:t>
            </a:r>
            <a:r>
              <a:rPr lang="en-US" altLang="en-US" sz="1600" dirty="0">
                <a:solidFill>
                  <a:srgbClr val="666600"/>
                </a:solidFill>
                <a:latin typeface="Menlo"/>
              </a:rPr>
              <a:t>;</a:t>
            </a:r>
            <a:r>
              <a:rPr lang="en-US" altLang="en-US" sz="1600" dirty="0">
                <a:solidFill>
                  <a:srgbClr val="313131"/>
                </a:solidFill>
                <a:latin typeface="Menlo"/>
              </a:rPr>
              <a:t> </a:t>
            </a:r>
            <a:endParaRPr lang="pl-PL" altLang="en-US" sz="1600" dirty="0">
              <a:solidFill>
                <a:srgbClr val="313131"/>
              </a:solidFill>
              <a:latin typeface="Menlo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 err="1" smtClean="0">
                <a:solidFill>
                  <a:srgbClr val="313131"/>
                </a:solidFill>
                <a:latin typeface="Menlo"/>
              </a:rPr>
              <a:t>stmt</a:t>
            </a:r>
            <a:r>
              <a:rPr lang="en-US" altLang="en-US" sz="1600" dirty="0" err="1" smtClean="0">
                <a:solidFill>
                  <a:srgbClr val="666600"/>
                </a:solidFill>
                <a:latin typeface="Menlo"/>
              </a:rPr>
              <a:t>.</a:t>
            </a:r>
            <a:r>
              <a:rPr lang="en-US" altLang="en-US" sz="1600" dirty="0" err="1" smtClean="0">
                <a:solidFill>
                  <a:srgbClr val="313131"/>
                </a:solidFill>
                <a:latin typeface="Menlo"/>
              </a:rPr>
              <a:t>addBatch</a:t>
            </a:r>
            <a:r>
              <a:rPr lang="en-US" altLang="en-US" sz="1600" dirty="0" smtClean="0">
                <a:solidFill>
                  <a:srgbClr val="666600"/>
                </a:solidFill>
                <a:latin typeface="Menlo"/>
              </a:rPr>
              <a:t>(</a:t>
            </a:r>
            <a:r>
              <a:rPr lang="en-US" altLang="en-US" sz="1600" dirty="0" smtClean="0">
                <a:solidFill>
                  <a:srgbClr val="313131"/>
                </a:solidFill>
                <a:latin typeface="Menlo"/>
              </a:rPr>
              <a:t>SQL</a:t>
            </a:r>
            <a:r>
              <a:rPr lang="pl-PL" altLang="en-US" sz="1600" dirty="0" smtClean="0">
                <a:solidFill>
                  <a:srgbClr val="313131"/>
                </a:solidFill>
                <a:latin typeface="Menlo"/>
              </a:rPr>
              <a:t>2</a:t>
            </a:r>
            <a:r>
              <a:rPr lang="en-US" altLang="en-US" sz="1600" dirty="0" smtClean="0">
                <a:solidFill>
                  <a:srgbClr val="666600"/>
                </a:solidFill>
                <a:latin typeface="Menlo"/>
              </a:rPr>
              <a:t>);</a:t>
            </a:r>
            <a:endParaRPr lang="pl-PL" altLang="en-US" sz="1600" dirty="0">
              <a:solidFill>
                <a:srgbClr val="666600"/>
              </a:solidFill>
              <a:latin typeface="Menl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l-PL" altLang="en-US" sz="1600" b="0" i="0" u="none" strike="noStrike" cap="none" normalizeH="0" baseline="0" dirty="0" smtClean="0">
              <a:ln>
                <a:noFill/>
              </a:ln>
              <a:solidFill>
                <a:srgbClr val="008800"/>
              </a:solidFill>
              <a:effectLst/>
              <a:latin typeface="Menl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l-PL" altLang="en-US" sz="1600" dirty="0" smtClean="0">
                <a:solidFill>
                  <a:srgbClr val="008800"/>
                </a:solidFill>
                <a:latin typeface="Menlo"/>
              </a:rPr>
              <a:t>…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l-PL" altLang="en-US" sz="1600" b="0" i="0" u="none" strike="noStrike" cap="none" normalizeH="0" baseline="0" dirty="0" smtClean="0">
              <a:ln>
                <a:noFill/>
              </a:ln>
              <a:solidFill>
                <a:srgbClr val="008800"/>
              </a:solidFill>
              <a:effectLst/>
              <a:latin typeface="Menl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000088"/>
                </a:solidFill>
                <a:effectLst/>
                <a:latin typeface="Menlo"/>
              </a:rPr>
              <a:t>int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Menlo"/>
              </a:rPr>
              <a:t>[]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313131"/>
                </a:solidFill>
                <a:effectLst/>
                <a:latin typeface="Menlo"/>
              </a:rPr>
              <a:t> count 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Menlo"/>
              </a:rPr>
              <a:t>=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313131"/>
                </a:solidFill>
                <a:effectLst/>
                <a:latin typeface="Menlo"/>
              </a:rPr>
              <a:t> 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313131"/>
                </a:solidFill>
                <a:effectLst/>
                <a:latin typeface="Menlo"/>
              </a:rPr>
              <a:t>stmt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666600"/>
                </a:solidFill>
                <a:effectLst/>
                <a:latin typeface="Menlo"/>
              </a:rPr>
              <a:t>.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313131"/>
                </a:solidFill>
                <a:effectLst/>
                <a:latin typeface="Menlo"/>
              </a:rPr>
              <a:t>executeBatch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Menlo"/>
              </a:rPr>
              <a:t>();</a:t>
            </a:r>
            <a:endParaRPr kumimoji="0" lang="pl-PL" altLang="en-US" sz="1600" b="0" i="0" u="none" strike="noStrike" cap="none" normalizeH="0" baseline="0" dirty="0" smtClean="0">
              <a:ln>
                <a:noFill/>
              </a:ln>
              <a:solidFill>
                <a:srgbClr val="666600"/>
              </a:solidFill>
              <a:effectLst/>
              <a:latin typeface="Menl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l-PL" altLang="en-US" sz="1600" b="0" i="0" u="none" strike="noStrike" cap="none" normalizeH="0" baseline="0" dirty="0" smtClean="0">
              <a:ln>
                <a:noFill/>
              </a:ln>
              <a:solidFill>
                <a:srgbClr val="313131"/>
              </a:solidFill>
              <a:effectLst/>
              <a:latin typeface="Menl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313131"/>
                </a:solidFill>
                <a:effectLst/>
                <a:latin typeface="Menlo"/>
              </a:rPr>
              <a:t>conn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666600"/>
                </a:solidFill>
                <a:effectLst/>
                <a:latin typeface="Menlo"/>
              </a:rPr>
              <a:t>.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313131"/>
                </a:solidFill>
                <a:effectLst/>
                <a:latin typeface="Menlo"/>
              </a:rPr>
              <a:t>commit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Menlo"/>
              </a:rPr>
              <a:t>();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75029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>
                <a:solidFill>
                  <a:schemeClr val="tx1"/>
                </a:solidFill>
              </a:rPr>
              <a:t>JDBC </a:t>
            </a:r>
            <a:r>
              <a:rPr lang="pl-PL" dirty="0" err="1" smtClean="0">
                <a:solidFill>
                  <a:schemeClr val="tx1"/>
                </a:solidFill>
              </a:rPr>
              <a:t>exceptions</a:t>
            </a:r>
            <a:r>
              <a:rPr lang="pl-PL" dirty="0" smtClean="0">
                <a:solidFill>
                  <a:schemeClr val="tx1"/>
                </a:solidFill>
              </a:rPr>
              <a:t> oraz </a:t>
            </a:r>
            <a:r>
              <a:rPr lang="pl-PL" dirty="0" err="1" smtClean="0">
                <a:solidFill>
                  <a:schemeClr val="tx1"/>
                </a:solidFill>
              </a:rPr>
              <a:t>ResultSet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pole tekstowe 5"/>
          <p:cNvSpPr txBox="1"/>
          <p:nvPr/>
        </p:nvSpPr>
        <p:spPr>
          <a:xfrm>
            <a:off x="4121819" y="8589292"/>
            <a:ext cx="18678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 smtClean="0"/>
              <a:t>Typy JDBC driverów:</a:t>
            </a:r>
          </a:p>
        </p:txBody>
      </p:sp>
      <p:sp>
        <p:nvSpPr>
          <p:cNvPr id="14" name="Prostokąt 13"/>
          <p:cNvSpPr/>
          <p:nvPr/>
        </p:nvSpPr>
        <p:spPr>
          <a:xfrm>
            <a:off x="407368" y="1406011"/>
            <a:ext cx="7848872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2000" dirty="0" smtClean="0"/>
              <a:t>Gdy coś pójdzie źle:</a:t>
            </a:r>
          </a:p>
          <a:p>
            <a:endParaRPr lang="pl-PL" sz="2000" dirty="0" smtClean="0"/>
          </a:p>
          <a:p>
            <a:r>
              <a:rPr lang="en-US" sz="2000" dirty="0" err="1" smtClean="0"/>
              <a:t>SQLException.getMessage</a:t>
            </a:r>
            <a:endParaRPr lang="en-US" sz="2000" dirty="0"/>
          </a:p>
          <a:p>
            <a:r>
              <a:rPr lang="en-US" sz="2000" dirty="0" err="1" smtClean="0"/>
              <a:t>SQLException.getSQLState</a:t>
            </a:r>
            <a:r>
              <a:rPr lang="pl-PL" sz="2000" dirty="0" smtClean="0"/>
              <a:t> – część ustandaryzowana, </a:t>
            </a:r>
          </a:p>
          <a:p>
            <a:r>
              <a:rPr lang="pl-PL" sz="2000" dirty="0"/>
              <a:t>	</a:t>
            </a:r>
            <a:r>
              <a:rPr lang="pl-PL" sz="2000" dirty="0" smtClean="0"/>
              <a:t>	            część zależna od producenta bazy</a:t>
            </a:r>
            <a:endParaRPr lang="en-US" sz="2000" dirty="0"/>
          </a:p>
          <a:p>
            <a:r>
              <a:rPr lang="en-US" sz="2000" dirty="0" err="1" smtClean="0"/>
              <a:t>SQLException.getErrorCode</a:t>
            </a:r>
            <a:endParaRPr lang="en-US" sz="2000" dirty="0"/>
          </a:p>
          <a:p>
            <a:r>
              <a:rPr lang="en-US" sz="2000" dirty="0" err="1"/>
              <a:t>SQLException.getCause</a:t>
            </a:r>
            <a:r>
              <a:rPr lang="en-US" sz="2000" dirty="0"/>
              <a:t> (</a:t>
            </a:r>
            <a:r>
              <a:rPr lang="en-US" sz="2000" dirty="0" err="1"/>
              <a:t>błąd</a:t>
            </a:r>
            <a:r>
              <a:rPr lang="en-US" sz="2000" dirty="0"/>
              <a:t> </a:t>
            </a:r>
            <a:r>
              <a:rPr lang="en-US" sz="2000" dirty="0" err="1"/>
              <a:t>łańcuchowy</a:t>
            </a:r>
            <a:r>
              <a:rPr lang="en-US" sz="2000" dirty="0" smtClean="0"/>
              <a:t>)</a:t>
            </a:r>
            <a:endParaRPr lang="pl-PL" sz="2000" dirty="0" smtClean="0"/>
          </a:p>
          <a:p>
            <a:endParaRPr lang="pl-PL" sz="2000" dirty="0"/>
          </a:p>
          <a:p>
            <a:endParaRPr lang="pl-PL" sz="2000" dirty="0" smtClean="0"/>
          </a:p>
          <a:p>
            <a:endParaRPr lang="pl-PL" sz="2000" dirty="0"/>
          </a:p>
          <a:p>
            <a:r>
              <a:rPr lang="pl-PL" sz="2000" dirty="0">
                <a:hlinkClick r:id="rId2"/>
              </a:rPr>
              <a:t>https://</a:t>
            </a:r>
            <a:r>
              <a:rPr lang="pl-PL" sz="2000" dirty="0" smtClean="0">
                <a:hlinkClick r:id="rId2"/>
              </a:rPr>
              <a:t>www.tutorialspoint.com/jdbc/jdbc-result-sets.htm</a:t>
            </a:r>
            <a:r>
              <a:rPr lang="pl-PL" sz="2000" dirty="0" smtClean="0"/>
              <a:t> </a:t>
            </a:r>
            <a:endParaRPr lang="pl-PL" sz="2000" dirty="0" smtClean="0"/>
          </a:p>
          <a:p>
            <a:endParaRPr lang="pl-PL" sz="2000" dirty="0"/>
          </a:p>
        </p:txBody>
      </p:sp>
    </p:spTree>
    <p:extLst>
      <p:ext uri="{BB962C8B-B14F-4D97-AF65-F5344CB8AC3E}">
        <p14:creationId xmlns:p14="http://schemas.microsoft.com/office/powerpoint/2010/main" val="21106261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Zadanie </a:t>
            </a:r>
            <a:r>
              <a:rPr lang="pl-PL" dirty="0" smtClean="0"/>
              <a:t>2 </a:t>
            </a:r>
            <a:r>
              <a:rPr lang="pl-PL" dirty="0" smtClean="0"/>
              <a:t>- JBDC</a:t>
            </a:r>
            <a:endParaRPr lang="en-US" dirty="0"/>
          </a:p>
        </p:txBody>
      </p:sp>
      <p:sp>
        <p:nvSpPr>
          <p:cNvPr id="3" name="pole tekstowe 2"/>
          <p:cNvSpPr txBox="1"/>
          <p:nvPr/>
        </p:nvSpPr>
        <p:spPr>
          <a:xfrm>
            <a:off x="479376" y="1412776"/>
            <a:ext cx="11312712" cy="4893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400" dirty="0" smtClean="0"/>
              <a:t>Napisz program w Javie który:</a:t>
            </a:r>
          </a:p>
          <a:p>
            <a:endParaRPr lang="pl-PL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400" dirty="0" smtClean="0"/>
              <a:t>Połącz </a:t>
            </a:r>
            <a:r>
              <a:rPr lang="pl-PL" sz="2400" dirty="0" smtClean="0"/>
              <a:t>się do wybranej przez Ciebie bazy danych przy użyciu JBDC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400" dirty="0" smtClean="0"/>
              <a:t>Utworzy tabelę User zawierającą kolumnę </a:t>
            </a:r>
            <a:r>
              <a:rPr lang="pl-PL" sz="2400" dirty="0" err="1" smtClean="0"/>
              <a:t>name</a:t>
            </a:r>
            <a:r>
              <a:rPr lang="pl-PL" sz="2400" dirty="0" smtClean="0"/>
              <a:t> (typu znakowego długości 10).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400" dirty="0" smtClean="0"/>
              <a:t>Wstaw </a:t>
            </a:r>
            <a:r>
              <a:rPr lang="pl-PL" sz="2400" dirty="0" smtClean="0"/>
              <a:t>do tabeli 5 wierzy.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400" dirty="0" smtClean="0"/>
              <a:t>Zaktualizuje 2 wiersze.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400" dirty="0" smtClean="0"/>
              <a:t>Na końcu odczyta dane z bazy i je wyświetli w sposób posortowany.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400" dirty="0" smtClean="0"/>
              <a:t>Zatrzymaj </a:t>
            </a:r>
            <a:r>
              <a:rPr lang="pl-PL" sz="2400" dirty="0" smtClean="0"/>
              <a:t>się oczekując danych wejściowych z konsoli </a:t>
            </a:r>
            <a:r>
              <a:rPr lang="pl-PL" sz="2400" dirty="0"/>
              <a:t>(</a:t>
            </a:r>
            <a:r>
              <a:rPr lang="pl-PL" sz="2400" dirty="0" smtClean="0"/>
              <a:t>STDIN).</a:t>
            </a:r>
            <a:endParaRPr lang="pl-PL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l-PL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400" dirty="0"/>
              <a:t>P</a:t>
            </a:r>
            <a:r>
              <a:rPr lang="pl-PL" sz="2400" dirty="0" smtClean="0"/>
              <a:t>ołącz się do bazy przy użyciu SQL managera.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400" dirty="0" smtClean="0"/>
              <a:t>Odczytaj wszystkie dane z tabeli </a:t>
            </a:r>
            <a:r>
              <a:rPr lang="pl-PL" sz="2400" dirty="0" err="1" smtClean="0"/>
              <a:t>Users</a:t>
            </a:r>
            <a:r>
              <a:rPr lang="pl-PL" sz="2400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400" dirty="0" smtClean="0"/>
              <a:t>Co widzisz?</a:t>
            </a:r>
          </a:p>
          <a:p>
            <a:endParaRPr lang="pl-PL" sz="2400" dirty="0" smtClean="0"/>
          </a:p>
        </p:txBody>
      </p:sp>
    </p:spTree>
    <p:extLst>
      <p:ext uri="{BB962C8B-B14F-4D97-AF65-F5344CB8AC3E}">
        <p14:creationId xmlns:p14="http://schemas.microsoft.com/office/powerpoint/2010/main" val="2258874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695400" y="1844824"/>
            <a:ext cx="10515599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pl-PL" dirty="0"/>
              <a:t>r</a:t>
            </a:r>
            <a:r>
              <a:rPr lang="pl-PL" dirty="0" smtClean="0"/>
              <a:t>óżnice między ODBC a JDBC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l-PL" dirty="0"/>
              <a:t>t</a:t>
            </a:r>
            <a:r>
              <a:rPr lang="pl-PL" dirty="0" smtClean="0"/>
              <a:t>ypy driverów JDBC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l-PL" dirty="0" smtClean="0"/>
              <a:t>Interfejsy </a:t>
            </a:r>
            <a:r>
              <a:rPr lang="pl-PL" dirty="0" err="1" smtClean="0"/>
              <a:t>DriverManager</a:t>
            </a:r>
            <a:r>
              <a:rPr lang="pl-PL" dirty="0" smtClean="0"/>
              <a:t>/</a:t>
            </a:r>
            <a:r>
              <a:rPr lang="pl-PL" dirty="0" err="1" smtClean="0"/>
              <a:t>DataSource</a:t>
            </a:r>
            <a:r>
              <a:rPr lang="pl-PL" dirty="0" smtClean="0"/>
              <a:t> </a:t>
            </a:r>
            <a:r>
              <a:rPr lang="pl-PL" dirty="0" smtClean="0"/>
              <a:t>w JDBC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l-PL" dirty="0"/>
              <a:t>j</a:t>
            </a:r>
            <a:r>
              <a:rPr lang="pl-PL" dirty="0" smtClean="0"/>
              <a:t>ak połączyć się do bazy i wykonać proste operacje na niej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l-PL" dirty="0"/>
              <a:t>t</a:t>
            </a:r>
            <a:r>
              <a:rPr lang="pl-PL" dirty="0" smtClean="0"/>
              <a:t>ypy </a:t>
            </a:r>
            <a:r>
              <a:rPr lang="pl-PL" dirty="0" err="1" smtClean="0"/>
              <a:t>Statementów</a:t>
            </a:r>
            <a:r>
              <a:rPr lang="pl-PL" dirty="0" smtClean="0"/>
              <a:t> i wyników</a:t>
            </a:r>
            <a:endParaRPr lang="en-US" dirty="0"/>
          </a:p>
          <a:p>
            <a:pPr>
              <a:buFontTx/>
              <a:buChar char="-"/>
            </a:pPr>
            <a:endParaRPr lang="en-US" dirty="0" smtClean="0"/>
          </a:p>
          <a:p>
            <a:pPr marL="0" indent="0">
              <a:buNone/>
            </a:pPr>
            <a:r>
              <a:rPr lang="pl-PL" dirty="0" smtClean="0"/>
              <a:t>Pojęcia</a:t>
            </a:r>
            <a:r>
              <a:rPr lang="en-US" dirty="0" smtClean="0"/>
              <a:t>: </a:t>
            </a:r>
            <a:r>
              <a:rPr lang="pl-PL" dirty="0" smtClean="0"/>
              <a:t>JDBC, JDBC Driver, kursor</a:t>
            </a:r>
            <a:endParaRPr lang="en-US" dirty="0"/>
          </a:p>
        </p:txBody>
      </p:sp>
      <p:pic>
        <p:nvPicPr>
          <p:cNvPr id="9218" name="Picture 2" descr="Image result for you should know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2144" y="0"/>
            <a:ext cx="4708786" cy="3029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60700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>
                <a:solidFill>
                  <a:srgbClr val="FF0000"/>
                </a:solidFill>
              </a:rPr>
              <a:t>  J</a:t>
            </a:r>
            <a:r>
              <a:rPr lang="pl-PL" dirty="0" smtClean="0"/>
              <a:t>ava </a:t>
            </a:r>
            <a:r>
              <a:rPr lang="pl-PL" dirty="0" err="1" smtClean="0">
                <a:solidFill>
                  <a:srgbClr val="FF0000"/>
                </a:solidFill>
              </a:rPr>
              <a:t>P</a:t>
            </a:r>
            <a:r>
              <a:rPr lang="pl-PL" dirty="0" err="1" smtClean="0"/>
              <a:t>ersiastence</a:t>
            </a:r>
            <a:r>
              <a:rPr lang="pl-PL" dirty="0" smtClean="0"/>
              <a:t> </a:t>
            </a:r>
            <a:r>
              <a:rPr lang="pl-PL" dirty="0" err="1" smtClean="0">
                <a:solidFill>
                  <a:srgbClr val="FF0000"/>
                </a:solidFill>
              </a:rPr>
              <a:t>A</a:t>
            </a:r>
            <a:r>
              <a:rPr lang="pl-PL" dirty="0" err="1" smtClean="0"/>
              <a:t>pi</a:t>
            </a:r>
            <a:r>
              <a:rPr lang="pl-PL" dirty="0" smtClean="0"/>
              <a:t> (JPA)</a:t>
            </a:r>
            <a:endParaRPr lang="en-US" dirty="0"/>
          </a:p>
        </p:txBody>
      </p:sp>
      <p:sp>
        <p:nvSpPr>
          <p:cNvPr id="6" name="pole tekstowe 5"/>
          <p:cNvSpPr txBox="1"/>
          <p:nvPr/>
        </p:nvSpPr>
        <p:spPr>
          <a:xfrm>
            <a:off x="4121819" y="8589292"/>
            <a:ext cx="18678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 smtClean="0"/>
              <a:t>Typy JDBC driverów:</a:t>
            </a:r>
          </a:p>
        </p:txBody>
      </p:sp>
      <p:sp>
        <p:nvSpPr>
          <p:cNvPr id="5" name="Prostokąt 4"/>
          <p:cNvSpPr/>
          <p:nvPr/>
        </p:nvSpPr>
        <p:spPr>
          <a:xfrm>
            <a:off x="474667" y="1340768"/>
            <a:ext cx="36471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https://docs.oracle.com/javaee/7/JEETT.pdf</a:t>
            </a:r>
          </a:p>
        </p:txBody>
      </p:sp>
      <p:sp>
        <p:nvSpPr>
          <p:cNvPr id="9" name="pole tekstowe 8"/>
          <p:cNvSpPr txBox="1"/>
          <p:nvPr/>
        </p:nvSpPr>
        <p:spPr>
          <a:xfrm>
            <a:off x="767408" y="2098509"/>
            <a:ext cx="10924786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/>
              <a:t>The Java Persistence API (JPA) is a Java standards–based solution for persistence. </a:t>
            </a:r>
            <a:endParaRPr lang="pl-PL" i="1" dirty="0" smtClean="0"/>
          </a:p>
          <a:p>
            <a:pPr algn="ctr"/>
            <a:r>
              <a:rPr lang="en-US" i="1" dirty="0" smtClean="0"/>
              <a:t>Persistence </a:t>
            </a:r>
            <a:r>
              <a:rPr lang="en-US" i="1" dirty="0"/>
              <a:t>uses an object/relational mapping approach to bridge the gap between an object-oriented model and a relational database. </a:t>
            </a:r>
            <a:endParaRPr lang="pl-PL" i="1" dirty="0" smtClean="0"/>
          </a:p>
          <a:p>
            <a:pPr algn="ctr"/>
            <a:r>
              <a:rPr lang="en-US" i="1" dirty="0" smtClean="0"/>
              <a:t>The </a:t>
            </a:r>
            <a:r>
              <a:rPr lang="en-US" i="1" dirty="0"/>
              <a:t>Java Persistence API can also be used in Java SE applications outside of the Java EE environment. </a:t>
            </a:r>
            <a:endParaRPr lang="pl-PL" i="1" dirty="0" smtClean="0"/>
          </a:p>
          <a:p>
            <a:endParaRPr lang="pl-PL" dirty="0" smtClean="0"/>
          </a:p>
          <a:p>
            <a:r>
              <a:rPr lang="en-US" dirty="0" smtClean="0"/>
              <a:t>Java </a:t>
            </a:r>
            <a:r>
              <a:rPr lang="en-US" dirty="0"/>
              <a:t>Persistence consists of the following areas</a:t>
            </a:r>
            <a:r>
              <a:rPr lang="en-US" dirty="0" smtClean="0"/>
              <a:t>:</a:t>
            </a:r>
            <a:endParaRPr lang="pl-PL" dirty="0" smtClean="0"/>
          </a:p>
          <a:p>
            <a:endParaRPr lang="pl-PL" dirty="0"/>
          </a:p>
          <a:p>
            <a:r>
              <a:rPr lang="en-US" dirty="0" smtClean="0"/>
              <a:t>■ </a:t>
            </a:r>
            <a:r>
              <a:rPr lang="en-US" dirty="0"/>
              <a:t>The Java Persistence API </a:t>
            </a:r>
            <a:endParaRPr lang="pl-PL" dirty="0" smtClean="0"/>
          </a:p>
          <a:p>
            <a:r>
              <a:rPr lang="en-US" dirty="0" smtClean="0"/>
              <a:t>■ </a:t>
            </a:r>
            <a:r>
              <a:rPr lang="en-US" dirty="0"/>
              <a:t>The query language </a:t>
            </a:r>
            <a:endParaRPr lang="pl-PL" dirty="0" smtClean="0"/>
          </a:p>
          <a:p>
            <a:r>
              <a:rPr lang="en-US" dirty="0" smtClean="0"/>
              <a:t>■ </a:t>
            </a:r>
            <a:r>
              <a:rPr lang="en-US" dirty="0"/>
              <a:t>Object/relational mapping metadata </a:t>
            </a:r>
            <a:endParaRPr lang="pl-PL" dirty="0" smtClean="0"/>
          </a:p>
          <a:p>
            <a:endParaRPr lang="pl-PL" dirty="0"/>
          </a:p>
          <a:p>
            <a:endParaRPr lang="pl-PL" dirty="0" smtClean="0"/>
          </a:p>
          <a:p>
            <a:r>
              <a:rPr lang="en-US" dirty="0" smtClean="0"/>
              <a:t>The </a:t>
            </a:r>
            <a:r>
              <a:rPr lang="en-US" dirty="0"/>
              <a:t>Java EE 7 platform requires </a:t>
            </a:r>
            <a:r>
              <a:rPr lang="en-US" dirty="0">
                <a:solidFill>
                  <a:srgbClr val="FF0000"/>
                </a:solidFill>
              </a:rPr>
              <a:t>Java Persistence API 2.1</a:t>
            </a:r>
          </a:p>
        </p:txBody>
      </p:sp>
      <p:sp>
        <p:nvSpPr>
          <p:cNvPr id="10" name="Prostokąt 9"/>
          <p:cNvSpPr/>
          <p:nvPr/>
        </p:nvSpPr>
        <p:spPr>
          <a:xfrm>
            <a:off x="767408" y="5307783"/>
            <a:ext cx="758450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dirty="0" smtClean="0"/>
              <a:t>Dokumentacja:</a:t>
            </a:r>
          </a:p>
          <a:p>
            <a:endParaRPr lang="pl-PL" dirty="0" smtClean="0"/>
          </a:p>
          <a:p>
            <a:r>
              <a:rPr lang="en-US" dirty="0" smtClean="0"/>
              <a:t>http</a:t>
            </a:r>
            <a:r>
              <a:rPr lang="en-US" dirty="0"/>
              <a:t>://download.oracle.com/otn-pub/jcp/persistence-2_1-fr-eval-spec/JavaPersistence.pdf</a:t>
            </a:r>
          </a:p>
        </p:txBody>
      </p:sp>
    </p:spTree>
    <p:extLst>
      <p:ext uri="{BB962C8B-B14F-4D97-AF65-F5344CB8AC3E}">
        <p14:creationId xmlns:p14="http://schemas.microsoft.com/office/powerpoint/2010/main" val="14556715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>
                <a:solidFill>
                  <a:srgbClr val="FF0000"/>
                </a:solidFill>
              </a:rPr>
              <a:t>  </a:t>
            </a:r>
            <a:r>
              <a:rPr lang="pl-PL" dirty="0" smtClean="0">
                <a:solidFill>
                  <a:schemeClr val="tx1"/>
                </a:solidFill>
              </a:rPr>
              <a:t>Objects VS Relations </a:t>
            </a:r>
            <a:r>
              <a:rPr lang="mr-IN" dirty="0" smtClean="0">
                <a:solidFill>
                  <a:schemeClr val="tx1"/>
                </a:solidFill>
              </a:rPr>
              <a:t>–</a:t>
            </a:r>
            <a:r>
              <a:rPr lang="pl-PL" dirty="0" smtClean="0">
                <a:solidFill>
                  <a:schemeClr val="tx1"/>
                </a:solidFill>
              </a:rPr>
              <a:t> </a:t>
            </a:r>
            <a:r>
              <a:rPr lang="pl-PL" dirty="0" err="1" smtClean="0">
                <a:solidFill>
                  <a:schemeClr val="tx1"/>
                </a:solidFill>
              </a:rPr>
              <a:t>why</a:t>
            </a:r>
            <a:r>
              <a:rPr lang="pl-PL" dirty="0" smtClean="0">
                <a:solidFill>
                  <a:schemeClr val="tx1"/>
                </a:solidFill>
              </a:rPr>
              <a:t> ORM?</a:t>
            </a:r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4210325"/>
              </p:ext>
            </p:extLst>
          </p:nvPr>
        </p:nvGraphicFramePr>
        <p:xfrm>
          <a:off x="407368" y="1268760"/>
          <a:ext cx="10297144" cy="4589037"/>
        </p:xfrm>
        <a:graphic>
          <a:graphicData uri="http://schemas.openxmlformats.org/drawingml/2006/table">
            <a:tbl>
              <a:tblPr/>
              <a:tblGrid>
                <a:gridCol w="20882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089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dirty="0">
                          <a:effectLst/>
                        </a:rPr>
                        <a:t>1</a:t>
                      </a:r>
                    </a:p>
                  </a:txBody>
                  <a:tcPr marL="24446" marR="24446" marT="24446" marB="24446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US" sz="1800" b="1" dirty="0">
                          <a:solidFill>
                            <a:srgbClr val="000000"/>
                          </a:solidFill>
                          <a:effectLst/>
                        </a:rPr>
                        <a:t>Granularity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algn="just" fontAlgn="t"/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</a:rPr>
                        <a:t>Sometimes you will have an object model, which has more classes than the number of corresponding tables in the database.</a:t>
                      </a:r>
                    </a:p>
                  </a:txBody>
                  <a:tcPr marL="24446" marR="24446" marT="24446" marB="24446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76813">
                <a:tc>
                  <a:txBody>
                    <a:bodyPr/>
                    <a:lstStyle/>
                    <a:p>
                      <a:pPr algn="ctr" fontAlgn="t"/>
                      <a:r>
                        <a:rPr lang="is-IS" sz="2000" dirty="0">
                          <a:effectLst/>
                        </a:rPr>
                        <a:t>2</a:t>
                      </a:r>
                    </a:p>
                  </a:txBody>
                  <a:tcPr marL="24446" marR="24446" marT="24446" marB="24446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US" sz="1800" b="1" dirty="0">
                          <a:solidFill>
                            <a:srgbClr val="000000"/>
                          </a:solidFill>
                          <a:effectLst/>
                        </a:rPr>
                        <a:t>Inheritance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algn="just" fontAlgn="t"/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</a:rPr>
                        <a:t>RDBMSs do not define anything similar to Inheritance, which is a natural paradigm in object-oriented programming languages.</a:t>
                      </a:r>
                    </a:p>
                  </a:txBody>
                  <a:tcPr marL="24446" marR="24446" marT="24446" marB="24446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84260"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>
                          <a:effectLst/>
                        </a:rPr>
                        <a:t>3</a:t>
                      </a:r>
                    </a:p>
                  </a:txBody>
                  <a:tcPr marL="24446" marR="24446" marT="24446" marB="24446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US" sz="1800" b="1">
                          <a:solidFill>
                            <a:srgbClr val="000000"/>
                          </a:solidFill>
                          <a:effectLst/>
                        </a:rPr>
                        <a:t>Identity</a:t>
                      </a:r>
                      <a:endParaRPr lang="en-US" sz="180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algn="just" fontAlgn="t"/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</a:rPr>
                        <a:t>An RDBMS defines exactly one notion of 'sameness': the primary key. Java, however, defines both object identity (a==b) and object equality (a.equals(b)).</a:t>
                      </a:r>
                    </a:p>
                  </a:txBody>
                  <a:tcPr marL="24446" marR="24446" marT="24446" marB="24446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84260"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>
                          <a:effectLst/>
                        </a:rPr>
                        <a:t>4</a:t>
                      </a:r>
                    </a:p>
                  </a:txBody>
                  <a:tcPr marL="24446" marR="24446" marT="24446" marB="24446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US" sz="1800" b="1">
                          <a:solidFill>
                            <a:srgbClr val="000000"/>
                          </a:solidFill>
                          <a:effectLst/>
                        </a:rPr>
                        <a:t>Associations</a:t>
                      </a:r>
                      <a:endParaRPr lang="en-US" sz="180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algn="just" fontAlgn="t"/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</a:rPr>
                        <a:t>Object-oriented languages represent associations using object references whereas an RDBMS represents an association as a foreign key column.</a:t>
                      </a:r>
                    </a:p>
                  </a:txBody>
                  <a:tcPr marL="24446" marR="24446" marT="24446" marB="24446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4471"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dirty="0">
                          <a:effectLst/>
                        </a:rPr>
                        <a:t>5</a:t>
                      </a:r>
                    </a:p>
                  </a:txBody>
                  <a:tcPr marL="24446" marR="24446" marT="24446" marB="24446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US" sz="1800" b="1" dirty="0">
                          <a:solidFill>
                            <a:srgbClr val="000000"/>
                          </a:solidFill>
                          <a:effectLst/>
                        </a:rPr>
                        <a:t>Navigation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algn="just" fontAlgn="t"/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</a:rPr>
                        <a:t>The ways you access objects in Java and in RDBMS are fundamentally different.</a:t>
                      </a:r>
                    </a:p>
                  </a:txBody>
                  <a:tcPr marL="24446" marR="24446" marT="24446" marB="24446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938095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 </a:t>
            </a:r>
            <a:r>
              <a:rPr lang="pl-PL" dirty="0" err="1" smtClean="0"/>
              <a:t>Hibernate</a:t>
            </a:r>
            <a:r>
              <a:rPr lang="pl-PL" dirty="0"/>
              <a:t> </a:t>
            </a:r>
            <a:r>
              <a:rPr lang="pl-PL" dirty="0" smtClean="0"/>
              <a:t>– implementacja warstwy </a:t>
            </a:r>
            <a:r>
              <a:rPr lang="pl-PL" dirty="0" err="1" smtClean="0"/>
              <a:t>persystencji</a:t>
            </a:r>
            <a:endParaRPr lang="en-US" dirty="0"/>
          </a:p>
        </p:txBody>
      </p:sp>
      <p:pic>
        <p:nvPicPr>
          <p:cNvPr id="6" name="Obraz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384" y="1484784"/>
            <a:ext cx="3024336" cy="3603213"/>
          </a:xfrm>
          <a:prstGeom prst="rect">
            <a:avLst/>
          </a:prstGeom>
        </p:spPr>
      </p:pic>
      <p:pic>
        <p:nvPicPr>
          <p:cNvPr id="7" name="Obraz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5800" y="1844824"/>
            <a:ext cx="6781800" cy="3771900"/>
          </a:xfrm>
          <a:prstGeom prst="rect">
            <a:avLst/>
          </a:prstGeom>
        </p:spPr>
      </p:pic>
      <p:sp>
        <p:nvSpPr>
          <p:cNvPr id="8" name="pole tekstowe 7"/>
          <p:cNvSpPr txBox="1"/>
          <p:nvPr/>
        </p:nvSpPr>
        <p:spPr>
          <a:xfrm>
            <a:off x="5879976" y="1330895"/>
            <a:ext cx="26356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 smtClean="0"/>
              <a:t>JPA  and </a:t>
            </a:r>
            <a:r>
              <a:rPr lang="pl-PL" dirty="0" err="1" smtClean="0"/>
              <a:t>Hibernate</a:t>
            </a:r>
            <a:r>
              <a:rPr lang="pl-PL" dirty="0" smtClean="0"/>
              <a:t> Native API</a:t>
            </a:r>
            <a:endParaRPr lang="en-US" dirty="0"/>
          </a:p>
        </p:txBody>
      </p:sp>
      <p:sp>
        <p:nvSpPr>
          <p:cNvPr id="9" name="Prostokąt 8"/>
          <p:cNvSpPr/>
          <p:nvPr/>
        </p:nvSpPr>
        <p:spPr>
          <a:xfrm>
            <a:off x="654352" y="6309320"/>
            <a:ext cx="426110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dirty="0" err="1" smtClean="0"/>
              <a:t>Hibernate</a:t>
            </a:r>
            <a:r>
              <a:rPr lang="pl-PL" dirty="0" smtClean="0"/>
              <a:t> ORM:   </a:t>
            </a:r>
            <a:r>
              <a:rPr lang="en-US" dirty="0" smtClean="0">
                <a:hlinkClick r:id="rId4"/>
              </a:rPr>
              <a:t>http</a:t>
            </a:r>
            <a:r>
              <a:rPr lang="en-US" dirty="0">
                <a:hlinkClick r:id="rId4"/>
              </a:rPr>
              <a:t>://hibernate.org/orm/releases</a:t>
            </a:r>
            <a:r>
              <a:rPr lang="en-US" dirty="0" smtClean="0">
                <a:hlinkClick r:id="rId4"/>
              </a:rPr>
              <a:t>/</a:t>
            </a:r>
            <a:endParaRPr lang="en-US" dirty="0"/>
          </a:p>
        </p:txBody>
      </p:sp>
      <p:sp>
        <p:nvSpPr>
          <p:cNvPr id="10" name="Prostokąt 9"/>
          <p:cNvSpPr/>
          <p:nvPr/>
        </p:nvSpPr>
        <p:spPr>
          <a:xfrm>
            <a:off x="654352" y="6001543"/>
            <a:ext cx="33185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dirty="0" smtClean="0"/>
              <a:t>Przykłady: </a:t>
            </a:r>
            <a:r>
              <a:rPr lang="en-US" dirty="0" smtClean="0">
                <a:hlinkClick r:id="rId5"/>
              </a:rPr>
              <a:t>https</a:t>
            </a:r>
            <a:r>
              <a:rPr lang="en-US" dirty="0">
                <a:hlinkClick r:id="rId5"/>
              </a:rPr>
              <a:t>://</a:t>
            </a:r>
            <a:r>
              <a:rPr lang="en-US" dirty="0" smtClean="0">
                <a:hlinkClick r:id="rId5"/>
              </a:rPr>
              <a:t>github.com/hibernate</a:t>
            </a:r>
            <a:r>
              <a:rPr lang="pl-PL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89023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Baza danych – </a:t>
            </a:r>
            <a:r>
              <a:rPr lang="pl-PL" dirty="0" smtClean="0"/>
              <a:t>powtórka</a:t>
            </a:r>
            <a:endParaRPr lang="en-US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4294967295"/>
          </p:nvPr>
        </p:nvSpPr>
        <p:spPr>
          <a:xfrm>
            <a:off x="263352" y="1123215"/>
            <a:ext cx="10153128" cy="5733256"/>
          </a:xfrm>
        </p:spPr>
        <p:txBody>
          <a:bodyPr>
            <a:normAutofit/>
          </a:bodyPr>
          <a:lstStyle/>
          <a:p>
            <a:r>
              <a:rPr lang="pl-PL" dirty="0" smtClean="0"/>
              <a:t> </a:t>
            </a:r>
            <a:r>
              <a:rPr lang="pl-PL" dirty="0" smtClean="0"/>
              <a:t>czym jest relacyjna baza danych</a:t>
            </a:r>
            <a:endParaRPr lang="pl-PL" dirty="0" smtClean="0"/>
          </a:p>
          <a:p>
            <a:r>
              <a:rPr lang="pl-PL" dirty="0" smtClean="0"/>
              <a:t> rodzaje baz (podziały</a:t>
            </a:r>
            <a:r>
              <a:rPr lang="pl-PL" dirty="0" smtClean="0"/>
              <a:t>)</a:t>
            </a:r>
            <a:endParaRPr lang="pl-PL" dirty="0" smtClean="0"/>
          </a:p>
          <a:p>
            <a:r>
              <a:rPr lang="pl-PL" dirty="0"/>
              <a:t> </a:t>
            </a:r>
            <a:r>
              <a:rPr lang="pl-PL" dirty="0" smtClean="0"/>
              <a:t>producenci </a:t>
            </a:r>
            <a:r>
              <a:rPr lang="pl-PL" dirty="0" smtClean="0"/>
              <a:t>baz</a:t>
            </a:r>
            <a:endParaRPr lang="pl-PL" dirty="0" smtClean="0"/>
          </a:p>
          <a:p>
            <a:r>
              <a:rPr lang="pl-PL" dirty="0"/>
              <a:t> </a:t>
            </a:r>
            <a:r>
              <a:rPr lang="pl-PL" dirty="0" smtClean="0"/>
              <a:t>relacja / baza </a:t>
            </a:r>
            <a:r>
              <a:rPr lang="pl-PL" dirty="0" smtClean="0"/>
              <a:t>relacyjna </a:t>
            </a:r>
            <a:endParaRPr lang="pl-PL" dirty="0" smtClean="0"/>
          </a:p>
          <a:p>
            <a:r>
              <a:rPr lang="pl-PL" dirty="0"/>
              <a:t> </a:t>
            </a:r>
            <a:r>
              <a:rPr lang="pl-PL" dirty="0" smtClean="0"/>
              <a:t>interfejs z </a:t>
            </a:r>
            <a:r>
              <a:rPr lang="pl-PL" dirty="0" smtClean="0"/>
              <a:t>bazą</a:t>
            </a:r>
            <a:endParaRPr lang="pl-PL" dirty="0" smtClean="0"/>
          </a:p>
          <a:p>
            <a:r>
              <a:rPr lang="pl-PL" dirty="0"/>
              <a:t> </a:t>
            </a:r>
            <a:r>
              <a:rPr lang="pl-PL" dirty="0" err="1" smtClean="0">
                <a:solidFill>
                  <a:srgbClr val="FF0000"/>
                </a:solidFill>
              </a:rPr>
              <a:t>S</a:t>
            </a:r>
            <a:r>
              <a:rPr lang="pl-PL" dirty="0" err="1" smtClean="0"/>
              <a:t>tructured</a:t>
            </a:r>
            <a:r>
              <a:rPr lang="pl-PL" dirty="0" smtClean="0"/>
              <a:t> </a:t>
            </a:r>
            <a:r>
              <a:rPr lang="pl-PL" dirty="0" smtClean="0">
                <a:solidFill>
                  <a:srgbClr val="FF0000"/>
                </a:solidFill>
              </a:rPr>
              <a:t>Q</a:t>
            </a:r>
            <a:r>
              <a:rPr lang="pl-PL" dirty="0" smtClean="0"/>
              <a:t>uery </a:t>
            </a:r>
            <a:r>
              <a:rPr lang="pl-PL" dirty="0" smtClean="0">
                <a:solidFill>
                  <a:srgbClr val="FF0000"/>
                </a:solidFill>
              </a:rPr>
              <a:t>L</a:t>
            </a:r>
            <a:r>
              <a:rPr lang="pl-PL" dirty="0" smtClean="0"/>
              <a:t>anguage (SQL)</a:t>
            </a:r>
          </a:p>
          <a:p>
            <a:pPr lvl="1"/>
            <a:r>
              <a:rPr lang="pl-PL" dirty="0"/>
              <a:t> </a:t>
            </a:r>
            <a:r>
              <a:rPr lang="pl-PL" dirty="0" smtClean="0"/>
              <a:t>DDL  (</a:t>
            </a:r>
            <a:r>
              <a:rPr lang="pl-PL" dirty="0" err="1" smtClean="0"/>
              <a:t>definition</a:t>
            </a:r>
            <a:r>
              <a:rPr lang="pl-PL" dirty="0" smtClean="0"/>
              <a:t>), DML (</a:t>
            </a:r>
            <a:r>
              <a:rPr lang="pl-PL" dirty="0" err="1" smtClean="0"/>
              <a:t>manipulation</a:t>
            </a:r>
            <a:r>
              <a:rPr lang="pl-PL" dirty="0" smtClean="0"/>
              <a:t>), DQL (</a:t>
            </a:r>
            <a:r>
              <a:rPr lang="pl-PL" dirty="0" err="1" smtClean="0"/>
              <a:t>query</a:t>
            </a:r>
            <a:r>
              <a:rPr lang="pl-PL" dirty="0" smtClean="0"/>
              <a:t>),  </a:t>
            </a:r>
          </a:p>
          <a:p>
            <a:pPr lvl="1"/>
            <a:r>
              <a:rPr lang="pl-PL" dirty="0"/>
              <a:t> </a:t>
            </a:r>
            <a:r>
              <a:rPr lang="pl-PL" dirty="0" smtClean="0"/>
              <a:t>DCL (</a:t>
            </a:r>
            <a:r>
              <a:rPr lang="pl-PL" dirty="0" err="1" smtClean="0"/>
              <a:t>control</a:t>
            </a:r>
            <a:r>
              <a:rPr lang="pl-PL" dirty="0" smtClean="0"/>
              <a:t>), DTL (</a:t>
            </a:r>
            <a:r>
              <a:rPr lang="pl-PL" dirty="0" err="1" smtClean="0"/>
              <a:t>transaction</a:t>
            </a:r>
            <a:r>
              <a:rPr lang="pl-PL" dirty="0" smtClean="0"/>
              <a:t>)</a:t>
            </a:r>
          </a:p>
          <a:p>
            <a:r>
              <a:rPr lang="pl-PL" dirty="0"/>
              <a:t> </a:t>
            </a:r>
            <a:r>
              <a:rPr lang="pl-PL" dirty="0" err="1" smtClean="0"/>
              <a:t>Schema</a:t>
            </a:r>
            <a:r>
              <a:rPr lang="pl-PL" dirty="0" smtClean="0"/>
              <a:t>, organizacja pamięci, obiekty użytkownika</a:t>
            </a:r>
          </a:p>
          <a:p>
            <a:pPr indent="0">
              <a:buNone/>
            </a:pPr>
            <a:r>
              <a:rPr lang="pl-PL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85417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Native Hibernate architecture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368" y="1052736"/>
            <a:ext cx="6121400" cy="500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854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 smtClean="0"/>
              <a:t>Hibernate</a:t>
            </a:r>
            <a:r>
              <a:rPr lang="pl-PL" dirty="0" smtClean="0"/>
              <a:t> </a:t>
            </a:r>
            <a:r>
              <a:rPr lang="pl-PL" dirty="0" err="1" smtClean="0"/>
              <a:t>bootstrap</a:t>
            </a:r>
            <a:r>
              <a:rPr lang="pl-PL" dirty="0" smtClean="0"/>
              <a:t> – as JPA </a:t>
            </a:r>
            <a:r>
              <a:rPr lang="pl-PL" dirty="0" err="1" smtClean="0"/>
              <a:t>implementation</a:t>
            </a:r>
            <a:r>
              <a:rPr lang="pl-PL" dirty="0" smtClean="0"/>
              <a:t> </a:t>
            </a:r>
            <a:endParaRPr lang="en-US" dirty="0"/>
          </a:p>
        </p:txBody>
      </p:sp>
      <p:sp>
        <p:nvSpPr>
          <p:cNvPr id="3" name="pole tekstowe 2"/>
          <p:cNvSpPr txBox="1"/>
          <p:nvPr/>
        </p:nvSpPr>
        <p:spPr>
          <a:xfrm>
            <a:off x="695400" y="1268760"/>
            <a:ext cx="33570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pl-PL" dirty="0" err="1" smtClean="0"/>
              <a:t>Define</a:t>
            </a:r>
            <a:r>
              <a:rPr lang="pl-PL" dirty="0" smtClean="0"/>
              <a:t> </a:t>
            </a:r>
            <a:r>
              <a:rPr lang="en-US" b="1" dirty="0" smtClean="0"/>
              <a:t>META-INF/persistence.xml</a:t>
            </a:r>
            <a:endParaRPr lang="pl-PL" b="1" dirty="0" smtClean="0"/>
          </a:p>
          <a:p>
            <a:pPr marL="342900" indent="-342900">
              <a:buAutoNum type="arabicPeriod"/>
            </a:pPr>
            <a:r>
              <a:rPr lang="pl-PL" dirty="0" err="1" smtClean="0"/>
              <a:t>Inject</a:t>
            </a:r>
            <a:r>
              <a:rPr lang="pl-PL" dirty="0" smtClean="0"/>
              <a:t> </a:t>
            </a:r>
            <a:r>
              <a:rPr lang="pl-PL" dirty="0" err="1" smtClean="0"/>
              <a:t>pesistance</a:t>
            </a:r>
            <a:r>
              <a:rPr lang="pl-PL" dirty="0" smtClean="0"/>
              <a:t> unit in </a:t>
            </a:r>
            <a:r>
              <a:rPr lang="pl-PL" dirty="0" err="1" smtClean="0"/>
              <a:t>code</a:t>
            </a:r>
            <a:endParaRPr lang="en-US" dirty="0"/>
          </a:p>
        </p:txBody>
      </p:sp>
      <p:pic>
        <p:nvPicPr>
          <p:cNvPr id="7" name="Obraz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8088" y="1124744"/>
            <a:ext cx="5038725" cy="5534025"/>
          </a:xfrm>
          <a:prstGeom prst="rect">
            <a:avLst/>
          </a:prstGeom>
        </p:spPr>
      </p:pic>
      <p:pic>
        <p:nvPicPr>
          <p:cNvPr id="8" name="Obraz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376" y="2276872"/>
            <a:ext cx="4286795" cy="91316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800" y="3538059"/>
            <a:ext cx="5804520" cy="3120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2494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 smtClean="0"/>
              <a:t>Hibernate</a:t>
            </a:r>
            <a:r>
              <a:rPr lang="pl-PL" dirty="0" smtClean="0"/>
              <a:t> </a:t>
            </a:r>
            <a:r>
              <a:rPr lang="pl-PL" dirty="0" err="1" smtClean="0"/>
              <a:t>bootstrap</a:t>
            </a:r>
            <a:r>
              <a:rPr lang="pl-PL" dirty="0" smtClean="0"/>
              <a:t> – native API v. 5.2 (</a:t>
            </a:r>
            <a:r>
              <a:rPr lang="pl-PL" dirty="0" err="1" smtClean="0"/>
              <a:t>redesigned</a:t>
            </a:r>
            <a:r>
              <a:rPr lang="pl-PL" dirty="0" smtClean="0"/>
              <a:t> in 5.0)</a:t>
            </a:r>
            <a:endParaRPr lang="en-US" dirty="0"/>
          </a:p>
        </p:txBody>
      </p:sp>
      <p:sp>
        <p:nvSpPr>
          <p:cNvPr id="3" name="pole tekstowe 2"/>
          <p:cNvSpPr txBox="1"/>
          <p:nvPr/>
        </p:nvSpPr>
        <p:spPr>
          <a:xfrm>
            <a:off x="695400" y="1268760"/>
            <a:ext cx="35637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pl-PL" dirty="0" err="1" smtClean="0"/>
              <a:t>Define</a:t>
            </a:r>
            <a:r>
              <a:rPr lang="pl-PL" dirty="0" smtClean="0"/>
              <a:t> </a:t>
            </a:r>
            <a:r>
              <a:rPr lang="en-US" b="1" dirty="0" smtClean="0"/>
              <a:t>hibernate.cfg.xml</a:t>
            </a:r>
            <a:r>
              <a:rPr lang="pl-PL" b="1" dirty="0" smtClean="0"/>
              <a:t> </a:t>
            </a:r>
            <a:r>
              <a:rPr lang="pl-PL" dirty="0" smtClean="0"/>
              <a:t>as </a:t>
            </a:r>
            <a:r>
              <a:rPr lang="pl-PL" dirty="0" err="1" smtClean="0"/>
              <a:t>resource</a:t>
            </a:r>
            <a:endParaRPr lang="pl-PL" dirty="0" smtClean="0"/>
          </a:p>
          <a:p>
            <a:pPr marL="342900" indent="-342900">
              <a:buAutoNum type="arabicPeriod"/>
            </a:pPr>
            <a:r>
              <a:rPr lang="pl-PL" dirty="0" err="1" smtClean="0"/>
              <a:t>Build</a:t>
            </a:r>
            <a:r>
              <a:rPr lang="pl-PL" dirty="0" smtClean="0"/>
              <a:t> </a:t>
            </a:r>
            <a:r>
              <a:rPr lang="pl-PL" dirty="0" err="1" smtClean="0"/>
              <a:t>SessionFactory</a:t>
            </a:r>
            <a:r>
              <a:rPr lang="pl-PL" dirty="0" smtClean="0"/>
              <a:t> </a:t>
            </a:r>
            <a:r>
              <a:rPr lang="pl-PL" dirty="0" err="1" smtClean="0"/>
              <a:t>object</a:t>
            </a:r>
            <a:r>
              <a:rPr lang="pl-PL" dirty="0" smtClean="0"/>
              <a:t>. </a:t>
            </a:r>
            <a:endParaRPr lang="en-US" b="1" dirty="0"/>
          </a:p>
        </p:txBody>
      </p:sp>
      <p:pic>
        <p:nvPicPr>
          <p:cNvPr id="6" name="Obraz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377" y="2636912"/>
            <a:ext cx="4947024" cy="230425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7511" y="1276146"/>
            <a:ext cx="6559036" cy="3224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8842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Entity lifecycle </a:t>
            </a:r>
            <a:r>
              <a:rPr lang="mr-IN" dirty="0" smtClean="0"/>
              <a:t>–</a:t>
            </a:r>
            <a:r>
              <a:rPr lang="en-US" dirty="0" smtClean="0"/>
              <a:t> Hibernate VS JPA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392" y="1412776"/>
            <a:ext cx="5482540" cy="345638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1284" y="1412776"/>
            <a:ext cx="5669415" cy="3933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1161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Rodzaje baz danych </a:t>
            </a:r>
            <a:endParaRPr lang="en-US" dirty="0"/>
          </a:p>
        </p:txBody>
      </p:sp>
      <p:sp>
        <p:nvSpPr>
          <p:cNvPr id="4" name="pole tekstowe 3"/>
          <p:cNvSpPr txBox="1"/>
          <p:nvPr/>
        </p:nvSpPr>
        <p:spPr>
          <a:xfrm>
            <a:off x="695400" y="1124744"/>
            <a:ext cx="7344816" cy="5539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pl-PL" sz="2000" dirty="0" smtClean="0"/>
              <a:t>Relacyjne</a:t>
            </a:r>
          </a:p>
          <a:p>
            <a:endParaRPr lang="pl-PL" sz="2000" dirty="0"/>
          </a:p>
          <a:p>
            <a:pPr marL="342900" lvl="8" indent="-342900">
              <a:buFont typeface="Arial" panose="020B0604020202020204" pitchFamily="34" charset="0"/>
              <a:buChar char="•"/>
            </a:pPr>
            <a:r>
              <a:rPr lang="pl-PL" sz="2000" dirty="0"/>
              <a:t>t</a:t>
            </a:r>
            <a:r>
              <a:rPr lang="pl-PL" sz="2000" dirty="0" smtClean="0"/>
              <a:t>abele zbiór wierszy</a:t>
            </a:r>
          </a:p>
          <a:p>
            <a:pPr marL="342900" lvl="8" indent="-342900">
              <a:buFont typeface="Arial" panose="020B0604020202020204" pitchFamily="34" charset="0"/>
              <a:buChar char="•"/>
            </a:pPr>
            <a:r>
              <a:rPr lang="pl-PL" sz="2000" dirty="0" smtClean="0"/>
              <a:t>wiersz (encja / n-ka) reprezentuje element</a:t>
            </a:r>
          </a:p>
          <a:p>
            <a:pPr marL="342900" lvl="8" indent="-342900">
              <a:buFont typeface="Arial" panose="020B0604020202020204" pitchFamily="34" charset="0"/>
              <a:buChar char="•"/>
            </a:pPr>
            <a:r>
              <a:rPr lang="pl-PL" sz="2000" dirty="0"/>
              <a:t>o</a:t>
            </a:r>
            <a:r>
              <a:rPr lang="pl-PL" sz="2000" dirty="0" smtClean="0"/>
              <a:t>parte na matematycznym pojęciu </a:t>
            </a:r>
            <a:r>
              <a:rPr lang="pl-PL" sz="2000" dirty="0" smtClean="0">
                <a:solidFill>
                  <a:srgbClr val="FF0000"/>
                </a:solidFill>
              </a:rPr>
              <a:t>relacji</a:t>
            </a:r>
            <a:r>
              <a:rPr lang="pl-PL" sz="2000" dirty="0" smtClean="0"/>
              <a:t> (algebra relacji)</a:t>
            </a:r>
          </a:p>
          <a:p>
            <a:pPr lvl="8"/>
            <a:r>
              <a:rPr lang="pl-PL" sz="2000" dirty="0" smtClean="0"/>
              <a:t> </a:t>
            </a:r>
            <a:endParaRPr lang="pl-PL" sz="2000" dirty="0"/>
          </a:p>
          <a:p>
            <a:pPr marL="457200" indent="-457200">
              <a:buFont typeface="+mj-lt"/>
              <a:buAutoNum type="arabicPeriod" startAt="2"/>
            </a:pPr>
            <a:r>
              <a:rPr lang="pl-PL" sz="2000" dirty="0"/>
              <a:t>Nierelacyjne (</a:t>
            </a:r>
            <a:r>
              <a:rPr lang="pl-PL" sz="2000" dirty="0" err="1"/>
              <a:t>NoSQL</a:t>
            </a:r>
            <a:r>
              <a:rPr lang="pl-PL" sz="2000" dirty="0"/>
              <a:t> = </a:t>
            </a:r>
            <a:r>
              <a:rPr lang="pl-PL" sz="2000" dirty="0">
                <a:solidFill>
                  <a:srgbClr val="FF0000"/>
                </a:solidFill>
              </a:rPr>
              <a:t>No</a:t>
            </a:r>
            <a:r>
              <a:rPr lang="pl-PL" sz="2000" dirty="0"/>
              <a:t>t </a:t>
            </a:r>
            <a:r>
              <a:rPr lang="pl-PL" sz="2000" dirty="0" err="1"/>
              <a:t>only</a:t>
            </a:r>
            <a:r>
              <a:rPr lang="pl-PL" sz="2000" dirty="0"/>
              <a:t> </a:t>
            </a:r>
            <a:r>
              <a:rPr lang="pl-PL" sz="2000" dirty="0">
                <a:solidFill>
                  <a:srgbClr val="FF0000"/>
                </a:solidFill>
              </a:rPr>
              <a:t>SQL</a:t>
            </a:r>
            <a:r>
              <a:rPr lang="pl-PL" sz="2000" dirty="0"/>
              <a:t>)</a:t>
            </a:r>
          </a:p>
          <a:p>
            <a:pPr lvl="1"/>
            <a:endParaRPr lang="pl-PL" sz="2000" dirty="0"/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pl-PL" sz="2000" dirty="0" err="1"/>
              <a:t>Key</a:t>
            </a:r>
            <a:r>
              <a:rPr lang="pl-PL" sz="2000" dirty="0"/>
              <a:t>-Value (klucz-wartość)</a:t>
            </a:r>
          </a:p>
          <a:p>
            <a:pPr marL="285750" lvl="8" indent="-285750">
              <a:buFont typeface="Arial" panose="020B0604020202020204" pitchFamily="34" charset="0"/>
              <a:buChar char="•"/>
            </a:pPr>
            <a:r>
              <a:rPr lang="pl-PL" sz="2000" dirty="0"/>
              <a:t>Kolumnowe</a:t>
            </a:r>
          </a:p>
          <a:p>
            <a:pPr marL="285750" lvl="8" indent="-285750">
              <a:buFont typeface="Arial" panose="020B0604020202020204" pitchFamily="34" charset="0"/>
              <a:buChar char="•"/>
            </a:pPr>
            <a:r>
              <a:rPr lang="pl-PL" sz="2000" dirty="0"/>
              <a:t>Obiektowe</a:t>
            </a:r>
          </a:p>
          <a:p>
            <a:pPr marL="285750" lvl="8" indent="-285750">
              <a:buFont typeface="Arial" panose="020B0604020202020204" pitchFamily="34" charset="0"/>
              <a:buChar char="•"/>
            </a:pPr>
            <a:r>
              <a:rPr lang="pl-PL" sz="2000" dirty="0"/>
              <a:t>Dokumentowe</a:t>
            </a:r>
          </a:p>
          <a:p>
            <a:endParaRPr lang="pl-PL" sz="2000" dirty="0"/>
          </a:p>
          <a:p>
            <a:r>
              <a:rPr lang="pl-PL" sz="2000" dirty="0" smtClean="0"/>
              <a:t>Hierarchiczne</a:t>
            </a:r>
            <a:endParaRPr lang="pl-PL" sz="2000" dirty="0"/>
          </a:p>
          <a:p>
            <a:r>
              <a:rPr lang="pl-PL" sz="2000" dirty="0"/>
              <a:t>Relacyjno-obiektowe</a:t>
            </a:r>
          </a:p>
          <a:p>
            <a:r>
              <a:rPr lang="pl-PL" sz="2000" dirty="0"/>
              <a:t>Strumieniowe</a:t>
            </a:r>
          </a:p>
          <a:p>
            <a:r>
              <a:rPr lang="pl-PL" sz="2000" dirty="0"/>
              <a:t>Temporalne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42194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S</a:t>
            </a:r>
            <a:r>
              <a:rPr lang="en-US" dirty="0" smtClean="0"/>
              <a:t>tructured </a:t>
            </a:r>
            <a:r>
              <a:rPr lang="en-US" dirty="0" smtClean="0">
                <a:solidFill>
                  <a:srgbClr val="FF0000"/>
                </a:solidFill>
              </a:rPr>
              <a:t>Q</a:t>
            </a:r>
            <a:r>
              <a:rPr lang="en-US" dirty="0" smtClean="0"/>
              <a:t>uery </a:t>
            </a:r>
            <a:r>
              <a:rPr lang="en-US" dirty="0" smtClean="0">
                <a:solidFill>
                  <a:srgbClr val="FF0000"/>
                </a:solidFill>
              </a:rPr>
              <a:t>L</a:t>
            </a:r>
            <a:r>
              <a:rPr lang="en-US" dirty="0" smtClean="0"/>
              <a:t>anguage (SQL)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23392" y="1268760"/>
            <a:ext cx="878497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Data Description Language (DDL):</a:t>
            </a:r>
            <a:r>
              <a:rPr lang="en-US" dirty="0"/>
              <a:t> </a:t>
            </a:r>
            <a:r>
              <a:rPr lang="en-US" dirty="0" smtClean="0"/>
              <a:t>  CREATE, DROP, ALTER, etc.</a:t>
            </a:r>
          </a:p>
          <a:p>
            <a:endParaRPr lang="en-US" dirty="0"/>
          </a:p>
          <a:p>
            <a:r>
              <a:rPr lang="en-US" dirty="0" smtClean="0"/>
              <a:t>Data Manipulation Language (DML):   INSERT, UPDATE, DELETE, etc.</a:t>
            </a:r>
          </a:p>
          <a:p>
            <a:endParaRPr lang="en-US" dirty="0"/>
          </a:p>
          <a:p>
            <a:r>
              <a:rPr lang="en-US" dirty="0" smtClean="0"/>
              <a:t>Data Query Language (DQL):   SELECT, JOIN, WHERE, GROUP BY, etc.</a:t>
            </a:r>
          </a:p>
          <a:p>
            <a:endParaRPr lang="en-US" dirty="0"/>
          </a:p>
          <a:p>
            <a:r>
              <a:rPr lang="en-US" dirty="0" smtClean="0"/>
              <a:t>Data Control Language (DCL):   GRANT, REVOKE</a:t>
            </a:r>
          </a:p>
          <a:p>
            <a:endParaRPr lang="en-US" dirty="0" smtClean="0"/>
          </a:p>
          <a:p>
            <a:r>
              <a:rPr lang="en-US" dirty="0" smtClean="0"/>
              <a:t>Transactional Control Language (TCL):   COMMIT, ROLLBACK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8008" y="3501008"/>
            <a:ext cx="5695825" cy="3021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4478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solidFill>
                  <a:srgbClr val="FF0000"/>
                </a:solidFill>
              </a:rPr>
              <a:t>R</a:t>
            </a:r>
            <a:r>
              <a:rPr lang="en-US" dirty="0" err="1" smtClean="0">
                <a:solidFill>
                  <a:schemeClr val="tx1"/>
                </a:solidFill>
              </a:rPr>
              <a:t>elacja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63352" y="1196752"/>
            <a:ext cx="64540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Relacja</a:t>
            </a:r>
            <a:r>
              <a:rPr lang="en-US" dirty="0"/>
              <a:t> – </a:t>
            </a:r>
            <a:r>
              <a:rPr lang="en-US" dirty="0" err="1"/>
              <a:t>podzbiór</a:t>
            </a:r>
            <a:r>
              <a:rPr lang="en-US" dirty="0"/>
              <a:t> </a:t>
            </a:r>
            <a:r>
              <a:rPr lang="en-US" dirty="0" err="1">
                <a:solidFill>
                  <a:srgbClr val="0070C0"/>
                </a:solidFill>
              </a:rPr>
              <a:t>iloczynu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kartezjańskiego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/>
              <a:t>dwóch</a:t>
            </a:r>
            <a:r>
              <a:rPr lang="en-US" dirty="0"/>
              <a:t> </a:t>
            </a:r>
            <a:r>
              <a:rPr lang="en-US" dirty="0" err="1"/>
              <a:t>zbiorów</a:t>
            </a:r>
            <a:r>
              <a:rPr lang="en-US" dirty="0"/>
              <a:t> (”</a:t>
            </a:r>
            <a:r>
              <a:rPr lang="en-US" dirty="0" err="1" smtClean="0"/>
              <a:t>każdy</a:t>
            </a:r>
            <a:r>
              <a:rPr lang="en-US" dirty="0" smtClean="0"/>
              <a:t> </a:t>
            </a:r>
            <a:r>
              <a:rPr lang="en-US" dirty="0"/>
              <a:t>z </a:t>
            </a:r>
            <a:r>
              <a:rPr lang="en-US" dirty="0" err="1" smtClean="0"/>
              <a:t>każdym</a:t>
            </a:r>
            <a:r>
              <a:rPr lang="en-US" dirty="0"/>
              <a:t>”)</a:t>
            </a:r>
          </a:p>
        </p:txBody>
      </p:sp>
      <p:sp>
        <p:nvSpPr>
          <p:cNvPr id="4" name="Rectangle 3"/>
          <p:cNvSpPr/>
          <p:nvPr/>
        </p:nvSpPr>
        <p:spPr>
          <a:xfrm>
            <a:off x="911424" y="1738243"/>
            <a:ext cx="758450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8000"/>
                </a:solidFill>
              </a:rPr>
              <a:t>SELECT</a:t>
            </a:r>
            <a:r>
              <a:rPr lang="en-US" dirty="0"/>
              <a:t> kolumna1, kolumna2, ..., </a:t>
            </a:r>
            <a:r>
              <a:rPr lang="en-US" dirty="0" err="1"/>
              <a:t>kolumnaN</a:t>
            </a:r>
            <a:r>
              <a:rPr lang="en-US" dirty="0"/>
              <a:t> </a:t>
            </a:r>
            <a:r>
              <a:rPr lang="en-US" b="1" dirty="0">
                <a:solidFill>
                  <a:srgbClr val="008000"/>
                </a:solidFill>
              </a:rPr>
              <a:t>FROM</a:t>
            </a:r>
            <a:r>
              <a:rPr lang="en-US" dirty="0"/>
              <a:t> tabela1 </a:t>
            </a:r>
            <a:r>
              <a:rPr lang="en-US" b="1" dirty="0">
                <a:solidFill>
                  <a:srgbClr val="008000"/>
                </a:solidFill>
              </a:rPr>
              <a:t>CROSS</a:t>
            </a:r>
            <a:r>
              <a:rPr lang="en-US" dirty="0"/>
              <a:t> </a:t>
            </a:r>
            <a:r>
              <a:rPr lang="en-US" b="1" dirty="0">
                <a:solidFill>
                  <a:srgbClr val="008000"/>
                </a:solidFill>
              </a:rPr>
              <a:t>JOIN</a:t>
            </a:r>
            <a:r>
              <a:rPr lang="en-US" dirty="0"/>
              <a:t> tabela2</a:t>
            </a:r>
          </a:p>
        </p:txBody>
      </p:sp>
      <p:sp>
        <p:nvSpPr>
          <p:cNvPr id="5" name="Rectangle 4"/>
          <p:cNvSpPr/>
          <p:nvPr/>
        </p:nvSpPr>
        <p:spPr>
          <a:xfrm>
            <a:off x="911424" y="2046020"/>
            <a:ext cx="559800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8000"/>
                </a:solidFill>
              </a:rPr>
              <a:t>SELECT</a:t>
            </a:r>
            <a:r>
              <a:rPr lang="en-US" dirty="0"/>
              <a:t> kolumna1, kolumna2, ...,</a:t>
            </a:r>
            <a:r>
              <a:rPr lang="en-US" dirty="0" err="1"/>
              <a:t>kolumnaN</a:t>
            </a:r>
            <a:r>
              <a:rPr lang="en-US" dirty="0"/>
              <a:t> </a:t>
            </a:r>
            <a:r>
              <a:rPr lang="en-US" b="1" dirty="0">
                <a:solidFill>
                  <a:srgbClr val="008000"/>
                </a:solidFill>
              </a:rPr>
              <a:t>FROM</a:t>
            </a:r>
            <a:r>
              <a:rPr lang="en-US" dirty="0"/>
              <a:t> tabela1, tabela2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551384" y="2708920"/>
          <a:ext cx="2664296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121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en-US" dirty="0" smtClean="0"/>
                        <a:t>Person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Person_id</a:t>
                      </a:r>
                      <a:r>
                        <a:rPr lang="en-US" dirty="0" smtClean="0"/>
                        <a:t> (PK)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First_Name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Ala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B050"/>
                          </a:solidFill>
                        </a:rPr>
                        <a:t>2</a:t>
                      </a:r>
                      <a:endParaRPr lang="en-US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B050"/>
                          </a:solidFill>
                        </a:rPr>
                        <a:t>Ola</a:t>
                      </a:r>
                      <a:endParaRPr lang="en-US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/>
          </p:nvPr>
        </p:nvGraphicFramePr>
        <p:xfrm>
          <a:off x="551384" y="4577618"/>
          <a:ext cx="2664296" cy="1417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21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321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r>
                        <a:rPr lang="en-US" dirty="0" smtClean="0"/>
                        <a:t>Book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Book_id</a:t>
                      </a:r>
                      <a:r>
                        <a:rPr lang="en-US" dirty="0" smtClean="0"/>
                        <a:t> (PK)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Title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7030A0"/>
                          </a:solidFill>
                        </a:rPr>
                        <a:t>11</a:t>
                      </a:r>
                      <a:endParaRPr lang="en-US" dirty="0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7030A0"/>
                          </a:solidFill>
                        </a:rPr>
                        <a:t>XYZ</a:t>
                      </a:r>
                      <a:endParaRPr lang="en-US" dirty="0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70C0"/>
                          </a:solidFill>
                        </a:rPr>
                        <a:t>12</a:t>
                      </a:r>
                      <a:endParaRPr lang="en-US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70C0"/>
                          </a:solidFill>
                        </a:rPr>
                        <a:t>ASD</a:t>
                      </a:r>
                      <a:endParaRPr lang="en-US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/>
          </p:nvPr>
        </p:nvGraphicFramePr>
        <p:xfrm>
          <a:off x="4871864" y="2708920"/>
          <a:ext cx="5256584" cy="220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1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141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1414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1414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 gridSpan="4">
                  <a:txBody>
                    <a:bodyPr/>
                    <a:lstStyle/>
                    <a:p>
                      <a:r>
                        <a:rPr lang="en-US" dirty="0" smtClean="0"/>
                        <a:t>Person CROSS JOIN Book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92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Person_id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First_Name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 smtClean="0"/>
                        <a:t>Book_id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Title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Ala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7030A0"/>
                          </a:solidFill>
                        </a:rPr>
                        <a:t>11</a:t>
                      </a:r>
                      <a:endParaRPr lang="en-US" dirty="0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7030A0"/>
                          </a:solidFill>
                        </a:rPr>
                        <a:t>XYZ</a:t>
                      </a:r>
                      <a:endParaRPr lang="en-US" dirty="0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Ala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70C0"/>
                          </a:solidFill>
                        </a:rPr>
                        <a:t>12</a:t>
                      </a:r>
                      <a:endParaRPr lang="en-US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70C0"/>
                          </a:solidFill>
                        </a:rPr>
                        <a:t>ASD</a:t>
                      </a:r>
                      <a:endParaRPr lang="en-US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B050"/>
                          </a:solidFill>
                        </a:rPr>
                        <a:t>2</a:t>
                      </a:r>
                      <a:endParaRPr lang="en-US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B050"/>
                          </a:solidFill>
                        </a:rPr>
                        <a:t>Ola</a:t>
                      </a:r>
                      <a:endParaRPr lang="en-US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7030A0"/>
                          </a:solidFill>
                        </a:rPr>
                        <a:t>11</a:t>
                      </a:r>
                      <a:endParaRPr lang="en-US" dirty="0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7030A0"/>
                          </a:solidFill>
                        </a:rPr>
                        <a:t>XYZ</a:t>
                      </a:r>
                      <a:endParaRPr lang="en-US" dirty="0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B050"/>
                          </a:solidFill>
                        </a:rPr>
                        <a:t>2</a:t>
                      </a:r>
                      <a:endParaRPr lang="en-US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B050"/>
                          </a:solidFill>
                        </a:rPr>
                        <a:t>Ola</a:t>
                      </a:r>
                      <a:endParaRPr lang="en-US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70C0"/>
                          </a:solidFill>
                        </a:rPr>
                        <a:t>12</a:t>
                      </a:r>
                      <a:endParaRPr lang="en-US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70C0"/>
                          </a:solidFill>
                        </a:rPr>
                        <a:t>ASD</a:t>
                      </a:r>
                      <a:endParaRPr lang="en-US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5178046" y="5005873"/>
            <a:ext cx="46442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/>
              <a:t>Każdy</a:t>
            </a:r>
            <a:r>
              <a:rPr lang="en-US" b="1" dirty="0" smtClean="0"/>
              <a:t> </a:t>
            </a:r>
            <a:r>
              <a:rPr lang="en-US" b="1" dirty="0" err="1" smtClean="0"/>
              <a:t>podzbiór</a:t>
            </a:r>
            <a:r>
              <a:rPr lang="en-US" b="1" dirty="0" smtClean="0"/>
              <a:t> </a:t>
            </a:r>
            <a:r>
              <a:rPr lang="en-US" b="1" dirty="0" err="1" smtClean="0"/>
              <a:t>wierszy</a:t>
            </a:r>
            <a:r>
              <a:rPr lang="en-US" b="1" dirty="0" smtClean="0"/>
              <a:t> </a:t>
            </a:r>
            <a:r>
              <a:rPr lang="en-US" dirty="0" smtClean="0"/>
              <a:t>z </a:t>
            </a:r>
            <a:r>
              <a:rPr lang="en-US" dirty="0" err="1" smtClean="0"/>
              <a:t>tabeli</a:t>
            </a:r>
            <a:r>
              <a:rPr lang="en-US" dirty="0" smtClean="0"/>
              <a:t> </a:t>
            </a:r>
            <a:r>
              <a:rPr lang="en-US" dirty="0" err="1" smtClean="0"/>
              <a:t>wynikowej</a:t>
            </a:r>
            <a:r>
              <a:rPr lang="en-US" dirty="0" smtClean="0"/>
              <a:t> </a:t>
            </a:r>
            <a:r>
              <a:rPr lang="en-US" dirty="0" err="1" smtClean="0"/>
              <a:t>nazywamy</a:t>
            </a:r>
            <a:r>
              <a:rPr lang="en-US" dirty="0" smtClean="0"/>
              <a:t> </a:t>
            </a:r>
          </a:p>
          <a:p>
            <a:r>
              <a:rPr lang="en-US" dirty="0" err="1" smtClean="0"/>
              <a:t>relacją</a:t>
            </a:r>
            <a:r>
              <a:rPr lang="en-US" dirty="0" smtClean="0"/>
              <a:t> </a:t>
            </a:r>
            <a:r>
              <a:rPr lang="en-US" dirty="0" err="1" smtClean="0"/>
              <a:t>między</a:t>
            </a:r>
            <a:r>
              <a:rPr lang="en-US" dirty="0" smtClean="0"/>
              <a:t> </a:t>
            </a:r>
            <a:r>
              <a:rPr lang="en-US" dirty="0" err="1" smtClean="0"/>
              <a:t>tabelami</a:t>
            </a:r>
            <a:r>
              <a:rPr lang="en-US" dirty="0" smtClean="0"/>
              <a:t> Person I Book</a:t>
            </a:r>
            <a:r>
              <a:rPr lang="en-US" dirty="0"/>
              <a:t> Title</a:t>
            </a:r>
          </a:p>
        </p:txBody>
      </p:sp>
    </p:spTree>
    <p:extLst>
      <p:ext uri="{BB962C8B-B14F-4D97-AF65-F5344CB8AC3E}">
        <p14:creationId xmlns:p14="http://schemas.microsoft.com/office/powerpoint/2010/main" val="29528805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solidFill>
                  <a:srgbClr val="FF0000"/>
                </a:solidFill>
              </a:rPr>
              <a:t>R</a:t>
            </a:r>
            <a:r>
              <a:rPr lang="en-US" dirty="0" err="1" smtClean="0">
                <a:solidFill>
                  <a:schemeClr val="tx1"/>
                </a:solidFill>
              </a:rPr>
              <a:t>elacja</a:t>
            </a:r>
            <a:r>
              <a:rPr lang="en-US" dirty="0" smtClean="0">
                <a:solidFill>
                  <a:schemeClr val="tx1"/>
                </a:solidFill>
              </a:rPr>
              <a:t> (</a:t>
            </a:r>
            <a:r>
              <a:rPr lang="en-US" dirty="0" err="1" smtClean="0">
                <a:solidFill>
                  <a:schemeClr val="tx1"/>
                </a:solidFill>
              </a:rPr>
              <a:t>extented</a:t>
            </a:r>
            <a:r>
              <a:rPr lang="en-US" dirty="0" smtClean="0">
                <a:solidFill>
                  <a:schemeClr val="tx1"/>
                </a:solidFill>
              </a:rPr>
              <a:t> view - NULL) </a:t>
            </a:r>
            <a:endParaRPr lang="en-US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/>
          </p:nvPr>
        </p:nvGraphicFramePr>
        <p:xfrm>
          <a:off x="407368" y="1268760"/>
          <a:ext cx="5256584" cy="220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1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141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1414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1414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 gridSpan="4">
                  <a:txBody>
                    <a:bodyPr/>
                    <a:lstStyle/>
                    <a:p>
                      <a:r>
                        <a:rPr lang="en-US" dirty="0" smtClean="0"/>
                        <a:t>Person CROSS JOIN Book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92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Person_id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First_Name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 smtClean="0"/>
                        <a:t>Book_id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Title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Ala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7030A0"/>
                          </a:solidFill>
                        </a:rPr>
                        <a:t>11</a:t>
                      </a:r>
                      <a:endParaRPr lang="en-US" dirty="0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7030A0"/>
                          </a:solidFill>
                        </a:rPr>
                        <a:t>XYZ</a:t>
                      </a:r>
                      <a:endParaRPr lang="en-US" dirty="0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Ala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70C0"/>
                          </a:solidFill>
                        </a:rPr>
                        <a:t>12</a:t>
                      </a:r>
                      <a:endParaRPr lang="en-US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70C0"/>
                          </a:solidFill>
                        </a:rPr>
                        <a:t>ASD</a:t>
                      </a:r>
                      <a:endParaRPr lang="en-US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B050"/>
                          </a:solidFill>
                        </a:rPr>
                        <a:t>2</a:t>
                      </a:r>
                      <a:endParaRPr lang="en-US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B050"/>
                          </a:solidFill>
                        </a:rPr>
                        <a:t>Ola</a:t>
                      </a:r>
                      <a:endParaRPr lang="en-US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7030A0"/>
                          </a:solidFill>
                        </a:rPr>
                        <a:t>11</a:t>
                      </a:r>
                      <a:endParaRPr lang="en-US" dirty="0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7030A0"/>
                          </a:solidFill>
                        </a:rPr>
                        <a:t>XYZ</a:t>
                      </a:r>
                      <a:endParaRPr lang="en-US" dirty="0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B050"/>
                          </a:solidFill>
                        </a:rPr>
                        <a:t>2</a:t>
                      </a:r>
                      <a:endParaRPr lang="en-US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B050"/>
                          </a:solidFill>
                        </a:rPr>
                        <a:t>Ola</a:t>
                      </a:r>
                      <a:endParaRPr lang="en-US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70C0"/>
                          </a:solidFill>
                        </a:rPr>
                        <a:t>12</a:t>
                      </a:r>
                      <a:endParaRPr lang="en-US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70C0"/>
                          </a:solidFill>
                        </a:rPr>
                        <a:t>ASD</a:t>
                      </a:r>
                      <a:endParaRPr lang="en-US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/>
          </p:nvPr>
        </p:nvGraphicFramePr>
        <p:xfrm>
          <a:off x="6023992" y="1298588"/>
          <a:ext cx="5256584" cy="220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1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141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1414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1414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 gridSpan="4">
                  <a:txBody>
                    <a:bodyPr/>
                    <a:lstStyle/>
                    <a:p>
                      <a:r>
                        <a:rPr lang="en-US" dirty="0" smtClean="0"/>
                        <a:t>Extension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92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Person_id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First_Name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 smtClean="0"/>
                        <a:t>Book_id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Title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Ala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2060"/>
                          </a:solidFill>
                        </a:rPr>
                        <a:t>NULL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2060"/>
                          </a:solidFill>
                        </a:rPr>
                        <a:t>NULL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B050"/>
                          </a:solidFill>
                        </a:rPr>
                        <a:t>2</a:t>
                      </a:r>
                      <a:endParaRPr lang="en-US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B050"/>
                          </a:solidFill>
                        </a:rPr>
                        <a:t>Ola</a:t>
                      </a:r>
                      <a:endParaRPr lang="en-US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2060"/>
                          </a:solidFill>
                        </a:rPr>
                        <a:t>NULL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2060"/>
                          </a:solidFill>
                        </a:rPr>
                        <a:t>NULL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NULL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NULL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7030A0"/>
                          </a:solidFill>
                        </a:rPr>
                        <a:t>11</a:t>
                      </a:r>
                      <a:endParaRPr lang="en-US" dirty="0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7030A0"/>
                          </a:solidFill>
                        </a:rPr>
                        <a:t>XYZ</a:t>
                      </a:r>
                      <a:endParaRPr lang="en-US" dirty="0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NULL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NULL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70C0"/>
                          </a:solidFill>
                        </a:rPr>
                        <a:t>12</a:t>
                      </a:r>
                      <a:endParaRPr lang="en-US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70C0"/>
                          </a:solidFill>
                        </a:rPr>
                        <a:t>ASD</a:t>
                      </a:r>
                      <a:endParaRPr lang="en-US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983432" y="4365104"/>
            <a:ext cx="90701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How to select </a:t>
            </a:r>
            <a:r>
              <a:rPr lang="en-US" sz="3200" smtClean="0"/>
              <a:t>subset of extended CROSS JOIN?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2323026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1464" y="404664"/>
            <a:ext cx="8259456" cy="6111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1581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solidFill>
                  <a:srgbClr val="FF0000"/>
                </a:solidFill>
              </a:rPr>
              <a:t>T</a:t>
            </a:r>
            <a:r>
              <a:rPr lang="en-US" dirty="0" err="1" smtClean="0">
                <a:solidFill>
                  <a:schemeClr val="tx1"/>
                </a:solidFill>
              </a:rPr>
              <a:t>ypy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R</a:t>
            </a:r>
            <a:r>
              <a:rPr lang="en-US" dirty="0" err="1" smtClean="0">
                <a:solidFill>
                  <a:schemeClr val="tx1"/>
                </a:solidFill>
              </a:rPr>
              <a:t>elacji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mr-IN" dirty="0" smtClean="0">
                <a:solidFill>
                  <a:schemeClr val="tx1"/>
                </a:solidFill>
              </a:rPr>
              <a:t>–</a:t>
            </a:r>
            <a:r>
              <a:rPr lang="en-US" dirty="0" smtClean="0">
                <a:solidFill>
                  <a:schemeClr val="tx1"/>
                </a:solidFill>
              </a:rPr>
              <a:t> ERD (Entity Relationship Diagram) 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344" y="1412775"/>
            <a:ext cx="7505700" cy="38862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947016" y="2078602"/>
            <a:ext cx="4235455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1 : 1 (one-to-one)</a:t>
            </a:r>
          </a:p>
          <a:p>
            <a:endParaRPr lang="en-US" sz="3200" b="1" dirty="0"/>
          </a:p>
          <a:p>
            <a:r>
              <a:rPr lang="en-US" sz="3200" b="1" dirty="0" smtClean="0"/>
              <a:t>1 : n (one-to-many)</a:t>
            </a:r>
          </a:p>
          <a:p>
            <a:endParaRPr lang="en-US" sz="3200" b="1" dirty="0"/>
          </a:p>
          <a:p>
            <a:r>
              <a:rPr lang="en-US" sz="3200" b="1" dirty="0" smtClean="0"/>
              <a:t>n : n (many-to-many)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3006164788"/>
      </p:ext>
    </p:extLst>
  </p:cSld>
  <p:clrMapOvr>
    <a:masterClrMapping/>
  </p:clrMapOvr>
</p:sld>
</file>

<file path=ppt/theme/theme1.xml><?xml version="1.0" encoding="utf-8"?>
<a:theme xmlns:a="http://schemas.openxmlformats.org/drawingml/2006/main" name="Motyw sdacademy.pl">
  <a:themeElements>
    <a:clrScheme name="Pakiet 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7739</TotalTime>
  <Words>1423</Words>
  <Application>Microsoft Office PowerPoint</Application>
  <PresentationFormat>Panoramiczny</PresentationFormat>
  <Paragraphs>459</Paragraphs>
  <Slides>33</Slides>
  <Notes>0</Notes>
  <HiddenSlides>0</HiddenSlides>
  <MMClips>0</MMClips>
  <ScaleCrop>false</ScaleCrop>
  <HeadingPairs>
    <vt:vector size="6" baseType="variant">
      <vt:variant>
        <vt:lpstr>Używane czcionki</vt:lpstr>
      </vt:variant>
      <vt:variant>
        <vt:i4>7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33</vt:i4>
      </vt:variant>
    </vt:vector>
  </HeadingPairs>
  <TitlesOfParts>
    <vt:vector size="41" baseType="lpstr">
      <vt:lpstr>Arial</vt:lpstr>
      <vt:lpstr>Arial Unicode MS</vt:lpstr>
      <vt:lpstr>Calibri</vt:lpstr>
      <vt:lpstr>Courier New</vt:lpstr>
      <vt:lpstr>Geo</vt:lpstr>
      <vt:lpstr>Menlo</vt:lpstr>
      <vt:lpstr>Menlo</vt:lpstr>
      <vt:lpstr>Motyw sdacademy.pl</vt:lpstr>
      <vt:lpstr>Bazy danych - JDBC   1. Wprowadzenie 2. ODBC/JDBC – konektory 3. Object-Relational Mapping</vt:lpstr>
      <vt:lpstr>Agenda</vt:lpstr>
      <vt:lpstr>Baza danych – powtórka</vt:lpstr>
      <vt:lpstr>Rodzaje baz danych </vt:lpstr>
      <vt:lpstr>Structured Query Language (SQL)</vt:lpstr>
      <vt:lpstr>Relacja </vt:lpstr>
      <vt:lpstr>Relacja (extented view - NULL) </vt:lpstr>
      <vt:lpstr>Prezentacja programu PowerPoint</vt:lpstr>
      <vt:lpstr>Typy Relacji – ERD (Entity Relationship Diagram) </vt:lpstr>
      <vt:lpstr>Typy Relacji (1 do wielu )</vt:lpstr>
      <vt:lpstr>Typy Relacji (wiele do wielu )</vt:lpstr>
      <vt:lpstr>Często spotykana architektura…</vt:lpstr>
      <vt:lpstr>Open Database Connectivity (ODBC)</vt:lpstr>
      <vt:lpstr>Java Database Connectivity (JDBC)  - API</vt:lpstr>
      <vt:lpstr>JBDC – java API</vt:lpstr>
      <vt:lpstr>Wybór JDBC drivera</vt:lpstr>
      <vt:lpstr>Connection URL</vt:lpstr>
      <vt:lpstr>Java Database Connectivity (JBDC)  - API</vt:lpstr>
      <vt:lpstr>Zadanie 1 - JBDC</vt:lpstr>
      <vt:lpstr>Struktura logiczna – pamiętaj o close() i obsłudze wyjątków</vt:lpstr>
      <vt:lpstr>Statement ~ grupa zapytań reprezentujących transakcję bazodanową</vt:lpstr>
      <vt:lpstr>Statement execution</vt:lpstr>
      <vt:lpstr>Statement – batch </vt:lpstr>
      <vt:lpstr>JDBC exceptions oraz ResultSet</vt:lpstr>
      <vt:lpstr>Zadanie 2 - JBDC</vt:lpstr>
      <vt:lpstr>Prezentacja programu PowerPoint</vt:lpstr>
      <vt:lpstr>  Java Persiastence Api (JPA)</vt:lpstr>
      <vt:lpstr>  Objects VS Relations – why ORM?</vt:lpstr>
      <vt:lpstr> Hibernate – implementacja warstwy persystencji</vt:lpstr>
      <vt:lpstr>Native Hibernate architecture</vt:lpstr>
      <vt:lpstr>Hibernate bootstrap – as JPA implementation </vt:lpstr>
      <vt:lpstr>Hibernate bootstrap – native API v. 5.2 (redesigned in 5.0)</vt:lpstr>
      <vt:lpstr>Entity lifecycle – Hibernate VS JPA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Programowanie poziom średnio-zaawansowany</dc:title>
  <dc:creator>death</dc:creator>
  <cp:lastModifiedBy>death</cp:lastModifiedBy>
  <cp:revision>804</cp:revision>
  <dcterms:modified xsi:type="dcterms:W3CDTF">2018-03-10T00:42:09Z</dcterms:modified>
</cp:coreProperties>
</file>